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7" r:id="rId4"/>
    <p:sldId id="282" r:id="rId5"/>
    <p:sldId id="283" r:id="rId6"/>
    <p:sldId id="270" r:id="rId7"/>
    <p:sldId id="272" r:id="rId8"/>
    <p:sldId id="273" r:id="rId9"/>
    <p:sldId id="274" r:id="rId10"/>
    <p:sldId id="280" r:id="rId11"/>
    <p:sldId id="275" r:id="rId12"/>
    <p:sldId id="277" r:id="rId13"/>
    <p:sldId id="276" r:id="rId14"/>
    <p:sldId id="261" r:id="rId15"/>
    <p:sldId id="281" r:id="rId16"/>
    <p:sldId id="262" r:id="rId17"/>
    <p:sldId id="263" r:id="rId18"/>
    <p:sldId id="264" r:id="rId19"/>
    <p:sldId id="279" r:id="rId20"/>
    <p:sldId id="265" r:id="rId21"/>
    <p:sldId id="27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6ED"/>
    <a:srgbClr val="CCECFF"/>
    <a:srgbClr val="5F95D7"/>
    <a:srgbClr val="6599D9"/>
    <a:srgbClr val="75A4DD"/>
    <a:srgbClr val="9A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>
      <p:cViewPr>
        <p:scale>
          <a:sx n="120" d="100"/>
          <a:sy n="120" d="100"/>
        </p:scale>
        <p:origin x="1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Cases Filed Per 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Civil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17690</c:v>
                </c:pt>
                <c:pt idx="1">
                  <c:v>18611</c:v>
                </c:pt>
                <c:pt idx="2">
                  <c:v>20612</c:v>
                </c:pt>
                <c:pt idx="3">
                  <c:v>24593</c:v>
                </c:pt>
                <c:pt idx="4">
                  <c:v>27922</c:v>
                </c:pt>
                <c:pt idx="5">
                  <c:v>25416</c:v>
                </c:pt>
                <c:pt idx="6">
                  <c:v>21550</c:v>
                </c:pt>
                <c:pt idx="7">
                  <c:v>20253</c:v>
                </c:pt>
                <c:pt idx="8">
                  <c:v>19543</c:v>
                </c:pt>
                <c:pt idx="9">
                  <c:v>16490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11530</c:v>
                </c:pt>
                <c:pt idx="1">
                  <c:v>11827</c:v>
                </c:pt>
                <c:pt idx="2">
                  <c:v>12065</c:v>
                </c:pt>
                <c:pt idx="3">
                  <c:v>11737</c:v>
                </c:pt>
                <c:pt idx="4">
                  <c:v>11086</c:v>
                </c:pt>
                <c:pt idx="5">
                  <c:v>10020</c:v>
                </c:pt>
                <c:pt idx="6">
                  <c:v>9274</c:v>
                </c:pt>
                <c:pt idx="7">
                  <c:v>8705</c:v>
                </c:pt>
                <c:pt idx="8">
                  <c:v>9426</c:v>
                </c:pt>
                <c:pt idx="9">
                  <c:v>9158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328512"/>
        <c:axId val="112622912"/>
      </c:barChart>
      <c:catAx>
        <c:axId val="1153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2622912"/>
        <c:crosses val="autoZero"/>
        <c:auto val="1"/>
        <c:lblAlgn val="ctr"/>
        <c:lblOffset val="100"/>
        <c:noMultiLvlLbl val="0"/>
      </c:catAx>
      <c:valAx>
        <c:axId val="11262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3285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7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F8E1-3328-4D9A-9CD4-98E9E812B72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8B62-D07D-4DA4-B024-163311F4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>
          <a:xfrm>
            <a:off x="1371600" y="4876800"/>
            <a:ext cx="6400800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Presented By: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Steven D. Grierson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Court Executive Officer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Eighth Judicial District Court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Collection of Fines and Fees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5" y="164581"/>
            <a:ext cx="6934200" cy="90221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5800" y="2416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Presented To:</a:t>
            </a:r>
          </a:p>
          <a:p>
            <a:r>
              <a:rPr lang="en-US" sz="2000" b="1" i="1" dirty="0" smtClean="0"/>
              <a:t>The Advisory Commission On The Administration Of Justice’s          Victims Of Crime Sub-Committee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823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32774" cy="20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3" y="3657600"/>
            <a:ext cx="203269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84457" y="1273323"/>
            <a:ext cx="5358607" cy="5635257"/>
            <a:chOff x="1884457" y="1273323"/>
            <a:chExt cx="5358607" cy="56352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57" y="1273323"/>
              <a:ext cx="5358607" cy="505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136437" y="6200694"/>
              <a:ext cx="4873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Criminal Fee Priorities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32774" cy="20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3" y="3657600"/>
            <a:ext cx="203269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8966"/>
            <a:ext cx="3090179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6045" y="1319252"/>
            <a:ext cx="7848600" cy="5589328"/>
            <a:chOff x="646045" y="1319252"/>
            <a:chExt cx="7848600" cy="5589328"/>
          </a:xfrm>
        </p:grpSpPr>
        <p:sp>
          <p:nvSpPr>
            <p:cNvPr id="13" name="TextBox 12"/>
            <p:cNvSpPr txBox="1"/>
            <p:nvPr/>
          </p:nvSpPr>
          <p:spPr>
            <a:xfrm>
              <a:off x="3722815" y="6200694"/>
              <a:ext cx="1687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Escrow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45" y="1319252"/>
              <a:ext cx="7848600" cy="4989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9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32774" cy="20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3" y="3657600"/>
            <a:ext cx="203269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8966"/>
            <a:ext cx="3090179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46181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62107" y="1366959"/>
            <a:ext cx="6830942" cy="5310147"/>
            <a:chOff x="1243053" y="1319253"/>
            <a:chExt cx="6654689" cy="5188447"/>
          </a:xfrm>
        </p:grpSpPr>
        <p:sp>
          <p:nvSpPr>
            <p:cNvPr id="13" name="TextBox 12"/>
            <p:cNvSpPr txBox="1"/>
            <p:nvPr/>
          </p:nvSpPr>
          <p:spPr>
            <a:xfrm>
              <a:off x="2077246" y="5799814"/>
              <a:ext cx="49863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Priority of Distribution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53" y="1319253"/>
              <a:ext cx="6654689" cy="453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5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32774" cy="20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3" y="3657600"/>
            <a:ext cx="203269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8966"/>
            <a:ext cx="3090179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46181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76" y="4666090"/>
            <a:ext cx="3060924" cy="19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1946" y="1306511"/>
            <a:ext cx="7812590" cy="5602069"/>
            <a:chOff x="661946" y="1306511"/>
            <a:chExt cx="7812590" cy="5602069"/>
          </a:xfrm>
        </p:grpSpPr>
        <p:sp>
          <p:nvSpPr>
            <p:cNvPr id="13" name="TextBox 12"/>
            <p:cNvSpPr txBox="1"/>
            <p:nvPr/>
          </p:nvSpPr>
          <p:spPr>
            <a:xfrm>
              <a:off x="2987702" y="6200694"/>
              <a:ext cx="31552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Disbursement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46" y="1306511"/>
              <a:ext cx="7812590" cy="500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9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Transmittal: July 2014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34354"/>
              </p:ext>
            </p:extLst>
          </p:nvPr>
        </p:nvGraphicFramePr>
        <p:xfrm>
          <a:off x="152400" y="1371600"/>
          <a:ext cx="883920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573789"/>
                <a:gridCol w="1049653"/>
                <a:gridCol w="1049653"/>
                <a:gridCol w="1049653"/>
                <a:gridCol w="1049653"/>
              </a:tblGrid>
              <a:tr h="3030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Civil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Criminal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Family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MISCELLANEOUS CLERK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88,984.50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2,317.41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83,290.02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174,591.93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19.013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TVS – MISCELLANEOUS CLERK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3,011.15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3,011.15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N/A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ACCOUNTS PAYABLE REFUND REQUEST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(767.47)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(1,034.00)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(1,801.47)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19.0302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DC COURT SPECIAL FILING FEE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326,901.00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177,820.40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504,721.40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19.0303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DC SECURITY FEE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45,020.00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36,715.59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81,735.59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19.0335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TECHNOLOGY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5,616.00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5,616.00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176.062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ADMINISTRATION ASSESSMENT – COUNTY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830.51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19.03135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ARBITRATION PROGRAMS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33,765.00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27,536.70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61,301.70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178.3975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 DEFENDER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19.0313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NEIGHBORHOOD JUSTICE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CENTER-$7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15,757.00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13,690.46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29,447.46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19.0313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NEIGHBORHOOD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JC effective 11/08-$3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6,753.00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5,867.34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12,620.34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176.0911-0917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GENETIC MARKERS ANALYSIS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453.575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DRUG ANALYSIS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1,829.30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1,829.30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484C.510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DUI CHEMICAL ANALYSIS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Internal Order 2005002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VETERANS COURT CASE MGT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176.0915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 ANALYSIS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16,749.54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16,749.54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CCC18.08.030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LAW LIBRARY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35,440.00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44,119.49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79,559.49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 Order 2004724</a:t>
                      </a:r>
                    </a:p>
                    <a:p>
                      <a:pPr algn="ctr"/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DRUG COURT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14,185.05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14,365.05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1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Transmittal: July 2014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33845"/>
              </p:ext>
            </p:extLst>
          </p:nvPr>
        </p:nvGraphicFramePr>
        <p:xfrm>
          <a:off x="152400" y="1371600"/>
          <a:ext cx="88392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573789"/>
                <a:gridCol w="1049653"/>
                <a:gridCol w="1049653"/>
                <a:gridCol w="1049653"/>
                <a:gridCol w="1049653"/>
              </a:tblGrid>
              <a:tr h="3030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Civil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Criminal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Family Odyssey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 Order 2004723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FELONY DUI COURT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16,733.00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16,933.00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09-17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INDIGENT DEFENSE CIVIL ASSESSMENT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4,997.24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4,997.24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19.033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DISPLACED HOMEMAKERS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18,660.00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18,660.00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176.058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ADMINISTRATIVE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ASSESSMENT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3,299.04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3,299.04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19.0335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 TECHNOLOGY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7,020.00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7,020.00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19.0335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 PROFESSIONAL SERV FEES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Judge)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3,510.00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CIVIL FEES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37,536.00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47,160.95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84,696.95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DIVORCE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DECREE FEES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9,960.00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9,960.00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25,563.18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25,563.18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178.518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BOND FORFEITURE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125,000.00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126,000.00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19.0335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INDIGENT LEGAL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38,400.50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20,826.09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59,226.59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19.0335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CITIZEN LAW PROJECT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22,788.50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9,811.41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32,599.91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19.0312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LEGAL AID AB239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22,510.00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28,132.80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50,642.80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AB259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LEGAL AID AB259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21,530.00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17,837.80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39,367.80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07-06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FINES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FORFEITURES ($15 &amp; OVER) OVERPAYMENT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5,152.00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5,166.00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latin typeface="+mj-lt"/>
                        </a:rPr>
                        <a:t>07-06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OVERPAYMENTS UNDER $15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(460.50)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(440.00)</a:t>
                      </a: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</a:rPr>
                        <a:t>716,835.53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j-lt"/>
                        </a:rPr>
                        <a:t>211,609.27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543,440.70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1,471,885.50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 Fee: </a:t>
            </a:r>
            <a:r>
              <a:rPr lang="en-US" dirty="0"/>
              <a:t>FY </a:t>
            </a:r>
            <a:r>
              <a:rPr lang="en-US" dirty="0" smtClean="0"/>
              <a:t>2014 Collections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51107"/>
              </p:ext>
            </p:extLst>
          </p:nvPr>
        </p:nvGraphicFramePr>
        <p:xfrm>
          <a:off x="457200" y="1600200"/>
          <a:ext cx="82296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99488"/>
                <a:gridCol w="1281656"/>
                <a:gridCol w="1281656"/>
              </a:tblGrid>
              <a:tr h="3030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Amount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Totals</a:t>
                      </a:r>
                      <a:endParaRPr lang="en-US" sz="2000" dirty="0"/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200.485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AA Fee Battery DV (STATE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$ 538.33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4" y="2635196"/>
            <a:ext cx="4680982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Trends – Civil / Criminal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5486663"/>
              </p:ext>
            </p:extLst>
          </p:nvPr>
        </p:nvGraphicFramePr>
        <p:xfrm>
          <a:off x="152400" y="12954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Outstanding Balances – DC Criminal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30476"/>
              </p:ext>
            </p:extLst>
          </p:nvPr>
        </p:nvGraphicFramePr>
        <p:xfrm>
          <a:off x="895836" y="1571598"/>
          <a:ext cx="73152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7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 Criminal Cases as of September 24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, 2014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of Cases with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130,374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$84,038,264.35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Amount Due Per Case: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$644.59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20538"/>
              </p:ext>
            </p:extLst>
          </p:nvPr>
        </p:nvGraphicFramePr>
        <p:xfrm>
          <a:off x="895836" y="3041704"/>
          <a:ext cx="7315200" cy="21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2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 Criminal Case Status Breakdown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Warrant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2,639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Inactive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310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125,683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756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Re-Activated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493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Re-Opened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16184"/>
              </p:ext>
            </p:extLst>
          </p:nvPr>
        </p:nvGraphicFramePr>
        <p:xfrm>
          <a:off x="895836" y="5432398"/>
          <a:ext cx="7315200" cy="9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7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AA Fee Battery DV (STATE)</a:t>
                      </a:r>
                      <a:r>
                        <a:rPr lang="en-US" sz="1400" baseline="0" dirty="0" smtClean="0"/>
                        <a:t> Summary: </a:t>
                      </a:r>
                      <a:r>
                        <a:rPr lang="en-US" sz="1400" i="1" baseline="0" dirty="0" smtClean="0"/>
                        <a:t>Subset from the totals above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# of Cases</a:t>
                      </a:r>
                      <a:r>
                        <a:rPr lang="en-US" sz="1400" baseline="0" dirty="0" smtClean="0"/>
                        <a:t> with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1,160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AA Fee Battery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$28,995.00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Outstanding Balances – DC Criminal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84948"/>
              </p:ext>
            </p:extLst>
          </p:nvPr>
        </p:nvGraphicFramePr>
        <p:xfrm>
          <a:off x="895836" y="1571598"/>
          <a:ext cx="73152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7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 Criminal Cases as of September 24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, 2014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of Cases with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130,374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Balance Due: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$84,038,264.35</a:t>
                      </a:r>
                      <a:endParaRPr lang="en-US" sz="1400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Amount Due Per Case: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$644.59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23107"/>
              </p:ext>
            </p:extLst>
          </p:nvPr>
        </p:nvGraphicFramePr>
        <p:xfrm>
          <a:off x="895836" y="3041704"/>
          <a:ext cx="7315200" cy="249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123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 Criminal Cases Owing Breakdown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&lt; $50: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51,740 = $1,283,556.26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$50 - $999: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72,068 = $15,407,686.83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$1,000 - $1,999: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3,063</a:t>
                      </a:r>
                      <a:r>
                        <a:rPr lang="en-US" sz="1400" baseline="0" dirty="0" smtClean="0"/>
                        <a:t> = $4,019,063.32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$2,000 - $2,999: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1,904 = $4,168,746.56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$3,000 - $3,999: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143 = $486,922.72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$4,000 - $4,999: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139 = $624,343.66</a:t>
                      </a:r>
                      <a:endParaRPr lang="en-US" sz="1400" dirty="0"/>
                    </a:p>
                  </a:txBody>
                  <a:tcPr/>
                </a:tc>
              </a:tr>
              <a:tr h="31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# Cases Owing &gt; $5,000: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1,317 = $58,047,946.00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Criminal Fines &amp; Fees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20836"/>
              </p:ext>
            </p:extLst>
          </p:nvPr>
        </p:nvGraphicFramePr>
        <p:xfrm>
          <a:off x="1219200" y="1889760"/>
          <a:ext cx="667512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51"/>
                <a:gridCol w="4602140"/>
                <a:gridCol w="1231329"/>
              </a:tblGrid>
              <a:tr h="3030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Amount</a:t>
                      </a:r>
                      <a:endParaRPr lang="en-US" sz="1400" dirty="0"/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176.062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Administrative Assessment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19.03135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Genetic Marker Analysis AA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200.485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AA Fee Battery DV (STATE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453.5750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Drug Analysis Fee (METRO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484C.510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DUI Chemical Analysis Fee (METRO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176.1110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DNA Analysis Fee (METRO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206.340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Graffiti Reward Account AA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176.0850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FINE (STATE)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73299947011009STAFINE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Judge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424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j-lt"/>
                        </a:rPr>
                        <a:t>Court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Indigent Defense Civil Assessment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Judge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85800" y="268453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chemeClr val="bg1"/>
                </a:solidFill>
              </a:rPr>
              <a:t>Thank You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>
          <a:xfrm>
            <a:off x="1371600" y="4876800"/>
            <a:ext cx="6400800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Presented By: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Steven D. Grierson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Court Executive Officer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Eighth Judicial District Court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Collection of Fines and Fees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5" y="164581"/>
            <a:ext cx="6934200" cy="90221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5800" y="2416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Presented To:</a:t>
            </a:r>
          </a:p>
          <a:p>
            <a:r>
              <a:rPr lang="en-US" sz="2000" b="1" i="1" dirty="0" smtClean="0"/>
              <a:t>The Advisory Commission On The Administration Of Justice’s          Victims Of Crime Sub-Committee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212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OFFICIAL FEES FOR THE EIGHTH JUDICIAL DISTRICT COURT </a:t>
            </a:r>
            <a:br>
              <a:rPr lang="en-US" sz="2800" dirty="0"/>
            </a:br>
            <a:r>
              <a:rPr lang="en-US" sz="2800" dirty="0"/>
              <a:t>Effective October 1, 2013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2004"/>
              </p:ext>
            </p:extLst>
          </p:nvPr>
        </p:nvGraphicFramePr>
        <p:xfrm>
          <a:off x="167642" y="1295398"/>
          <a:ext cx="8823957" cy="539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096"/>
                <a:gridCol w="5781216"/>
                <a:gridCol w="1825645"/>
              </a:tblGrid>
              <a:tr h="2438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NRS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Description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Amount</a:t>
                      </a:r>
                      <a:endParaRPr lang="en-US" sz="800" dirty="0"/>
                    </a:p>
                  </a:txBody>
                  <a:tcPr anchor="ctr"/>
                </a:tc>
              </a:tr>
              <a:tr h="2473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Adoptions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When filing a new Adoption proceeding	</a:t>
                      </a:r>
                      <a:r>
                        <a:rPr lang="en-US" sz="8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NRS 19.013 ($56), 19.020 ($3),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$ 238.00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7330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When filing a new Adoption proceeding for a special needs child pursuant to </a:t>
                      </a:r>
                    </a:p>
                    <a:p>
                      <a:pPr algn="l" fontAlgn="ctr"/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NRS 19.034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$1.00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995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Answer or Appearance</a:t>
                      </a:r>
                      <a:endParaRPr lang="en-US" sz="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When a defendant/respondent answers (files a first appearance to) a Complaint/Petition; to be paid upon the filing of the first paper in the action for Civil cases and Domestic cases not contained in NRS 125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NRS 19.013 ($44), 19.031 ($25), 19.0312 ($10), 19.0313 ($10), 19.0315 ($15), AB 65 ($99), CCC 2.32 ($20)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$223.00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7330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each additional defendant named in a civil answer or first appearance (See *Examples on page 3)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19.0335 ($30)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7330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a defendant answers an action for constructional defect or any other action defined as complex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($44), 19.031 ($25), 19.0312 ($10), 19.0313 ($10), 19.0315 ($15), AB 65 ($349),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$473.00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a defendant answers a business court filing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($44), 19.031 ($25), 19.0312 ($10), 19.0313 ($10), 19.0315 ($15), AB 65 ($1,359),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$1,483.00</a:t>
                      </a:r>
                    </a:p>
                    <a:p>
                      <a:pPr algn="l" fontAlgn="ctr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Divorce, Annulment, Separate Maintenance answer or first appearance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($44), 19.031 ($14), 19.0312 ($10), 19.0313 ($10), 19.0315 ($15), CCC 2.32.030 ($5),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$217.00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 Custody answer or first appearance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($44), 19.031 ($14), 19.0313 ($10), 19.0315 ($15), 19.0312 ($10)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$212.00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71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Appeal from a Justice or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 Court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an appeal from a Justice Court or Municipal Court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($42), 19.020 ($5)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Appeal/Supreme Court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Notice of Appeal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($24)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3895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Bonds for Costs on Appeal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3895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Supreme Court Appeal filing fee (payable to the Clerk of the Supreme Court)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87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Complaints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Annulment or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Separate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Complaint for Annulment or a Complaint for Separate Maintenance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($14), 19.0312 ($10), 19.0313 ($10), 19.0315 ($15), 440.605 ($10),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$269.00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Child Custody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Complaint for Child Custody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($14),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$259.00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new Civil action or proceeding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40079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Complaint in Interpleader (when new Civil action)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OFFICIAL FEES FOR THE EIGHTH JUDICIAL DISTRICT COURT </a:t>
            </a:r>
            <a:br>
              <a:rPr lang="en-US" sz="2800" dirty="0"/>
            </a:br>
            <a:r>
              <a:rPr lang="en-US" sz="2800" dirty="0"/>
              <a:t>Effective October 1, 2013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71319"/>
              </p:ext>
            </p:extLst>
          </p:nvPr>
        </p:nvGraphicFramePr>
        <p:xfrm>
          <a:off x="167642" y="1371600"/>
          <a:ext cx="8823957" cy="523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096"/>
                <a:gridCol w="5781216"/>
                <a:gridCol w="1825645"/>
              </a:tblGrid>
              <a:tr h="24045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NRS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Description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Amount</a:t>
                      </a:r>
                      <a:endParaRPr lang="en-US" sz="800" dirty="0"/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(cont.)</a:t>
                      </a: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When filing an action for constructional defect or other action defined as complex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	NRS 19.013 ($56), 19.020 ($3), 19.030 ($32), 19.031 ($25), 19.0312 ($10), 19.0313 ($10), 19.0315 ($15), AB 65 ($349),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$520.00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When filing a business court matter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NRS 19.013 ($56), 19.020 ($3), 19.030 ($32), 19.031 ($25), 19.0312 ($10), 19.0313 ($10), 19.0315 ($15), AB 65 ($1,359),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$1,530.00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 each additional plaintiff named in a civil complaint or amended civil complaint for any of the case types above (See *Examples on page 3)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NRS 19.0335 ($30)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Request for Foreign Deposition Subpoena(s)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Application for Foreign Judgment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transfer to business court after filing as a general civil action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$1,260.00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third party complaint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 65 ($135)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$135.00</a:t>
                      </a: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for a Divorce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($14), 19.0312 ($10), 19.0313 ($10), 19.0315 ($15), 19.033 ($20), 440.605 ($10), AB 65 ($99), 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$289.00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Domestic Not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Specified Above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domestic case not specified above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Confession of Judgment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filing a Confession of Judgment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17.110 ($28)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Domestic Case-Reopen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motion or other paper that seeks to modify or adjust a final order issued pursuant to 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125, 125B and 125C and on filing any answer or response to such a motion or other paper,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excluding those exceptions noted in NRS 19.0312. (effective 11/04/02)	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Liens, Frivolous or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Excessive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an application regarding frivolous or excessive liens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19.020 ($3), 19.030 ($32), 19.031 ($25), 19.0312 ($10), 19.0313 ($10), 19.0315($15), 108.2275 ($85)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$299.00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Minor’s Compromise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Petition to Compromise a Minor’s Claim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41.200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FEE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Miscellaneous Filings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file other papers to be kept by the clerk, except for papers filed in court or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filed by public officers in their official capacity, and not otherwise provided for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($5), 19.020 ($3), 19.0313 ($10)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issuing any certificate under seal, not otherwise provided for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Motions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filing a motion for summary judgment or joinder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 65 ($200)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filing a motion to certify/decertify class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 65($349)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$349.00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Peremptory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Peremptory challenge of a Judge (payable to the Clerk of the Supreme Court)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$450.00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OFFICIAL FEES FOR THE EIGHTH JUDICIAL DISTRICT COURT </a:t>
            </a:r>
            <a:br>
              <a:rPr lang="en-US" sz="2800" dirty="0"/>
            </a:br>
            <a:r>
              <a:rPr lang="en-US" sz="2800" dirty="0"/>
              <a:t>Effective October 1, 2013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99647"/>
              </p:ext>
            </p:extLst>
          </p:nvPr>
        </p:nvGraphicFramePr>
        <p:xfrm>
          <a:off x="167642" y="1317415"/>
          <a:ext cx="8823957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096"/>
                <a:gridCol w="5781216"/>
                <a:gridCol w="1825645"/>
              </a:tblGrid>
              <a:tr h="240453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NRS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Description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Amount</a:t>
                      </a:r>
                      <a:endParaRPr lang="en-US" sz="800" dirty="0"/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Petitions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When filing a new Petition (see examples below)	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	NRS 19.013 ($56), 19.020 ($3), 19.030 ($32), 19.031 ($25), 19.0312 ($10), 19.0313 ($10), 19.0315 ($15), AB 65 ($99), CCC 2.32 ($20)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                     </a:t>
                      </a:r>
                      <a:r>
                        <a:rPr lang="en-US" sz="800" b="1" i="1" dirty="0" smtClean="0">
                          <a:effectLst/>
                          <a:latin typeface="+mj-lt"/>
                          <a:ea typeface="Times New Roman"/>
                        </a:rPr>
                        <a:t>Examples: 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Petition to Seal Records; Petition for Writ of Mandamus; Petition for Writ of Habeas Corpus; Petition for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baseline="0" dirty="0" smtClean="0">
                          <a:effectLst/>
                          <a:latin typeface="+mj-lt"/>
                          <a:ea typeface="Times New Roman"/>
                        </a:rPr>
                        <a:t>                    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Appointment of Guardian Ad Litem; Civil Petition for Judicial Review; Petition for Judicial Review (Foreclosure Mediation);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r>
                        <a:rPr lang="en-US" sz="800" baseline="0" dirty="0" smtClean="0">
                          <a:effectLst/>
                          <a:latin typeface="+mj-lt"/>
                          <a:ea typeface="Times New Roman"/>
                        </a:rPr>
                        <a:t>                     </a:t>
                      </a:r>
                      <a:r>
                        <a:rPr lang="en-US" sz="800" dirty="0" smtClean="0">
                          <a:effectLst/>
                          <a:latin typeface="+mj-lt"/>
                          <a:ea typeface="Times New Roman"/>
                        </a:rPr>
                        <a:t>Miscellaneous Petitions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$270.00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42900" algn="l"/>
                          <a:tab pos="1371600" algn="l"/>
                          <a:tab pos="7086600" algn="dec"/>
                        </a:tabLst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Petition for Approval of a Minor Contract (designated a Business Court case) 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NRS 19.013 ($56), 19.020 ($3), 19.030 ($32), 19.031 ($25), 19.0312 ($10), 19.0313 ($10), 19.0315 ($15), AB 65 ($1,359),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$1530.00</a:t>
                      </a:r>
                    </a:p>
                    <a:p>
                      <a:pPr algn="l" fontAlgn="ctr"/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 each additional petitioner named in a civil petition or amended civil petition (See *Examples on page 3)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NRS 19.0335 ($30)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Probate/Guardianship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petition for letters testamentary or administration or guardianship where the stated value of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estate is $20,000 or less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FEE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 the stated value of the estate is more than $20,000 but less than $200,000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($72),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$286.00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 stated value of the estate is $200,000 or more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($72), 19.020 ($3), 19.030 ($32), 19.031 ($25), 19.0312 ($10), 19.0313 ($10), 19.0315 ($15), AB 65 ($352),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$539.00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 petition to contest any will or codicil, or on the filing of an objection or cross-petition to the appointment of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 executor, administrator or guardian or an objection to the settlement of account or any answer in an estate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 guardianship matter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($44),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$223.00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Transfer from another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District Court or County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transfer an action or proceeding from another District Court or County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($56), 19.020 ($3), 19.030 ($32), 19.031 ($25), 19.0312 ($10), 19.0313 ($10), 19.0315 ($15), AB 65 ($99), CCC 2.32 ($20)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$270.00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Transfer from a Justice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Municipal Court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transferring a case from a Justice Court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 Municipal Court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($42)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$42.00</a:t>
                      </a:r>
                    </a:p>
                  </a:txBody>
                  <a:tcPr anchor="ctr"/>
                </a:tc>
              </a:tr>
              <a:tr h="209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filing an original Will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($5), 19.020 ($3), 19.0313 ($10)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$18.00</a:t>
                      </a:r>
                    </a:p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the issuance of any writ of attachment, writ of garnishment, writ of execution or any other writ designed to enforce any judgment 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the court		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 65 ($10)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$10.00</a:t>
                      </a:r>
                    </a:p>
                    <a:p>
                      <a:pPr algn="l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6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each page copied from any document(s) 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(¢.50)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¢0.50</a:t>
                      </a:r>
                    </a:p>
                  </a:txBody>
                  <a:tcPr anchor="ctr"/>
                </a:tc>
              </a:tr>
              <a:tr h="240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Certify/Exemplify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certify copies of any document(s) prepared by the clerk	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41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(Copy fees of ¢0.50  per page also apply)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exemplify any document(s) prepared by the clerk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page also apply)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($6)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examine and certify a copy of any document(s) prepared by another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19.013 ($5)</a:t>
                      </a:r>
                    </a:p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examine and exemplify a copy of any document(s) prepared by another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$6.00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$5.00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$9.00</a:t>
                      </a: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Qualifying Powers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file Qualifying Powers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$15.00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79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Searches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performing a search of the records per year, per 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¢0.50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896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Statement of Domiciles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file a Statement of Domicile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NRS 41.195 ($5)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1434" y="1295400"/>
            <a:ext cx="8201132" cy="5666852"/>
            <a:chOff x="471434" y="1295400"/>
            <a:chExt cx="8201132" cy="56668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34" y="1295400"/>
              <a:ext cx="8201132" cy="502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404752" y="6254366"/>
              <a:ext cx="2310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Case Filed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0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5945" y="1295400"/>
            <a:ext cx="8212904" cy="5666852"/>
            <a:chOff x="465945" y="1295400"/>
            <a:chExt cx="8212904" cy="56668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5" y="1295400"/>
              <a:ext cx="8212904" cy="5040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64997" y="6254366"/>
              <a:ext cx="24098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Sentenced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7188" y="1313289"/>
            <a:ext cx="7535057" cy="5642997"/>
            <a:chOff x="807188" y="1313289"/>
            <a:chExt cx="7535057" cy="5642997"/>
          </a:xfrm>
        </p:grpSpPr>
        <p:sp>
          <p:nvSpPr>
            <p:cNvPr id="10" name="TextBox 9"/>
            <p:cNvSpPr txBox="1"/>
            <p:nvPr/>
          </p:nvSpPr>
          <p:spPr>
            <a:xfrm>
              <a:off x="2173355" y="6248400"/>
              <a:ext cx="4785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Fines &amp; Fees Imposed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88" y="1313289"/>
              <a:ext cx="7535057" cy="4992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26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Case Flow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332283" cy="20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12597" cy="19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3566"/>
            <a:ext cx="3228155" cy="19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32774" cy="20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19306" y="1304843"/>
            <a:ext cx="6292796" cy="5603737"/>
            <a:chOff x="1419306" y="1304843"/>
            <a:chExt cx="6292796" cy="5603737"/>
          </a:xfrm>
        </p:grpSpPr>
        <p:sp>
          <p:nvSpPr>
            <p:cNvPr id="13" name="TextBox 12"/>
            <p:cNvSpPr txBox="1"/>
            <p:nvPr/>
          </p:nvSpPr>
          <p:spPr>
            <a:xfrm>
              <a:off x="3535827" y="6200694"/>
              <a:ext cx="20585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Payment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306" y="1304843"/>
              <a:ext cx="6292796" cy="502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43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839</TotalTime>
  <Words>1793</Words>
  <Application>Microsoft Office PowerPoint</Application>
  <PresentationFormat>On-screen Show (4:3)</PresentationFormat>
  <Paragraphs>487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Powerpoint_Template</vt:lpstr>
      <vt:lpstr>PowerPoint Presentation</vt:lpstr>
      <vt:lpstr>Criminal Fines &amp; Fees</vt:lpstr>
      <vt:lpstr>OFFICIAL FEES FOR THE EIGHTH JUDICIAL DISTRICT COURT  Effective October 1, 2013</vt:lpstr>
      <vt:lpstr>OFFICIAL FEES FOR THE EIGHTH JUDICIAL DISTRICT COURT  Effective October 1, 2013</vt:lpstr>
      <vt:lpstr>OFFICIAL FEES FOR THE EIGHTH JUDICIAL DISTRICT COURT  Effective October 1, 2013</vt:lpstr>
      <vt:lpstr>Criminal Case Flow</vt:lpstr>
      <vt:lpstr>Criminal Case Flow</vt:lpstr>
      <vt:lpstr>Criminal Case Flow</vt:lpstr>
      <vt:lpstr>Criminal Case Flow</vt:lpstr>
      <vt:lpstr>Criminal Case Flow</vt:lpstr>
      <vt:lpstr>Criminal Case Flow</vt:lpstr>
      <vt:lpstr>Criminal Case Flow</vt:lpstr>
      <vt:lpstr>Criminal Case Flow</vt:lpstr>
      <vt:lpstr>Revenue Transmittal: July 2014</vt:lpstr>
      <vt:lpstr>Revenue Transmittal: July 2014</vt:lpstr>
      <vt:lpstr>DV Fee: FY 2014 Collections</vt:lpstr>
      <vt:lpstr>Filing Trends – Civil / Criminal</vt:lpstr>
      <vt:lpstr>Outstanding Balances – DC Criminal</vt:lpstr>
      <vt:lpstr>Outstanding Balances – DC Criminal</vt:lpstr>
      <vt:lpstr>PowerPoint Presentation</vt:lpstr>
      <vt:lpstr>PowerPoint Presentation</vt:lpstr>
    </vt:vector>
  </TitlesOfParts>
  <Company>Court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Garcia</dc:creator>
  <cp:lastModifiedBy>Linda M. Fitzgerald</cp:lastModifiedBy>
  <cp:revision>145</cp:revision>
  <cp:lastPrinted>2014-09-30T17:31:03Z</cp:lastPrinted>
  <dcterms:created xsi:type="dcterms:W3CDTF">2014-09-24T15:55:14Z</dcterms:created>
  <dcterms:modified xsi:type="dcterms:W3CDTF">2014-09-30T17:31:16Z</dcterms:modified>
</cp:coreProperties>
</file>