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7" r:id="rId2"/>
    <p:sldId id="274" r:id="rId3"/>
    <p:sldId id="281" r:id="rId4"/>
    <p:sldId id="277" r:id="rId5"/>
    <p:sldId id="282" r:id="rId6"/>
    <p:sldId id="283" r:id="rId7"/>
    <p:sldId id="284" r:id="rId8"/>
    <p:sldId id="259" r:id="rId9"/>
    <p:sldId id="285" r:id="rId10"/>
    <p:sldId id="287" r:id="rId11"/>
    <p:sldId id="286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492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7728" autoAdjust="0"/>
  </p:normalViewPr>
  <p:slideViewPr>
    <p:cSldViewPr>
      <p:cViewPr varScale="1">
        <p:scale>
          <a:sx n="61" d="100"/>
          <a:sy n="61" d="100"/>
        </p:scale>
        <p:origin x="-72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74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4D84DD-4630-4945-AA58-A5A6E2BFADA9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C09F17-45F0-4F9C-B8DA-28343D8C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C4DF8B-979F-4399-9270-DCE0FA5717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C890A3-6866-4D3B-A53B-108250E839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C51D5D-C2DF-4BD7-A5B0-66A30106FE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7C20-48FB-4C98-91DA-BE814D87572D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9874-BCF2-405D-94EE-3F2088E33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61C9-B86D-4F23-B6A2-9617ABC49B6D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B46B-1DA7-4DCD-914A-561FE6A02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2AC4-2B3E-4C1C-A3B8-425750FC5E59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F3B7-18F7-4D1E-88FD-3C5800772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2256-45A3-4F69-B8BF-D04094960C22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7AA9-94EB-41AE-8A8E-B1119CACC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CEAC-1E48-4165-A824-87B8C54A592E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FB34-4A25-4A5A-9507-357007E2C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FAF9-507D-4A88-941B-9D3A068CDA53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0DCB-F33F-47B3-9184-A7CCEA651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8250-ABF8-4F32-AF27-0AA984B46A19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6F95-C4C8-4912-B7D1-C0FE7FE46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D814-8ECB-41FA-9B82-2D9E2E870336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E004-AB58-4EA0-957E-CD0E6116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494-37A3-4347-BA91-830A23F6A983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EC69-12F5-46E9-9671-520BDEEA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2EB46-83C8-4448-8811-3B576EFC1EA2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AEC1-38CB-4DEE-A3A7-0F036349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1913-72D9-4EA5-8EC7-F6F062171FB6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7606-E656-4D6B-A586-F3FDF749E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4E7407-1089-460C-B9C8-90B35A8C0877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1B9605-3E35-4208-91A1-2CE0323A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2895600" y="3810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>
                <a:latin typeface="Arrus BT"/>
              </a:rPr>
              <a:t>HIDTA</a:t>
            </a:r>
          </a:p>
        </p:txBody>
      </p:sp>
      <p:pic>
        <p:nvPicPr>
          <p:cNvPr id="14338" name="Picture 3" descr="NVHIDTA LOGO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828800"/>
            <a:ext cx="33861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High Intensity Drug Trafficking Areas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438400" y="54102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Established in 1990 by Vice President Biden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IMG_01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4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Futura Md BT" pitchFamily="34" charset="0"/>
                <a:ea typeface="+mj-ea"/>
                <a:cs typeface="+mj-cs"/>
              </a:rPr>
              <a:t>EMERGING TRENDS</a:t>
            </a:r>
          </a:p>
        </p:txBody>
      </p:sp>
      <p:pic>
        <p:nvPicPr>
          <p:cNvPr id="26627" name="Picture 4" descr="IMG_00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2400300" cy="3200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5" descr="IMG_01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352800"/>
            <a:ext cx="2438400" cy="3251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4648200"/>
            <a:ext cx="5791200" cy="1323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Marijuana – Outdoor Grows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2010 – </a:t>
            </a:r>
            <a:r>
              <a:rPr lang="en-US" sz="2400" b="1">
                <a:solidFill>
                  <a:schemeClr val="bg1">
                    <a:lumMod val="95000"/>
                  </a:schemeClr>
                </a:solidFill>
                <a:latin typeface="+mn-lt"/>
              </a:rPr>
              <a:t>1 grow (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Washoe County)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2011 – 7 grows, over 59,000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http://www.minneapolisdrugtesting.com/wp-content/uploads/2011/09/Bath_Salts_And_Synthetic_Drug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6122988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4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Futura Md BT" pitchFamily="34" charset="0"/>
                <a:ea typeface="+mj-ea"/>
                <a:cs typeface="+mj-cs"/>
              </a:rPr>
              <a:t>EMERGING TRENDS</a:t>
            </a:r>
          </a:p>
        </p:txBody>
      </p:sp>
      <p:pic>
        <p:nvPicPr>
          <p:cNvPr id="27651" name="Picture 5" descr="http://www.treatment4addiction.com/images/article_images/drugs_society_dea-ban-on-bath-salts.jpg"/>
          <p:cNvPicPr>
            <a:picLocks noChangeAspect="1" noChangeArrowheads="1"/>
          </p:cNvPicPr>
          <p:nvPr/>
        </p:nvPicPr>
        <p:blipFill>
          <a:blip r:embed="rId3" cstate="print"/>
          <a:srcRect l="7385" t="12801" r="42627" b="4492"/>
          <a:stretch>
            <a:fillRect/>
          </a:stretch>
        </p:blipFill>
        <p:spPr bwMode="auto">
          <a:xfrm>
            <a:off x="6629400" y="1219200"/>
            <a:ext cx="219392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62200" y="4191000"/>
            <a:ext cx="6400800" cy="2432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Stimulants</a:t>
            </a:r>
          </a:p>
          <a:p>
            <a:pPr marL="571500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“Ivory Wave”, “Purple Wave”, and “Bliss”</a:t>
            </a:r>
          </a:p>
          <a:p>
            <a:pPr marL="571500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Manufactured in China, Pakistan, and India</a:t>
            </a:r>
          </a:p>
          <a:p>
            <a:pPr marL="571500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“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Cathinone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” – active ingredient from the leaves of “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Khat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Plants”</a:t>
            </a:r>
          </a:p>
          <a:p>
            <a:pPr marL="571500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Effects – meth, MDMA, and cocaine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NV HIDTA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28600"/>
            <a:ext cx="45815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4724400"/>
            <a:ext cx="2438400" cy="338138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CLARK COUNTY  2001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2743200" cy="338138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WASHOE COUNTY 2006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57200" y="4953000"/>
            <a:ext cx="342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14 Enforcement Task Forces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248400" y="1828800"/>
            <a:ext cx="243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Currently funded at </a:t>
            </a:r>
          </a:p>
          <a:p>
            <a:pPr algn="ctr"/>
            <a:r>
              <a:rPr lang="en-US" sz="3200" b="1">
                <a:latin typeface="Calibri" pitchFamily="34" charset="0"/>
              </a:rPr>
              <a:t>$3.2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 l="8730" r="12695"/>
          <a:stretch>
            <a:fillRect/>
          </a:stretch>
        </p:blipFill>
        <p:spPr bwMode="auto">
          <a:xfrm>
            <a:off x="228600" y="1219200"/>
            <a:ext cx="8699500" cy="510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Futura Md BT" pitchFamily="34" charset="0"/>
                <a:ea typeface="+mj-ea"/>
                <a:cs typeface="+mj-cs"/>
              </a:rPr>
              <a:t>DRUG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4724400" cy="1970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Cocaine</a:t>
            </a:r>
          </a:p>
          <a:p>
            <a:pPr marL="519113" indent="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2006 – 135 kg</a:t>
            </a:r>
          </a:p>
          <a:p>
            <a:pPr marL="519113" indent="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2010 – 70 kg</a:t>
            </a:r>
          </a:p>
          <a:p>
            <a:pPr marL="519113" indent="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2011 (1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half) – 260 kg</a:t>
            </a:r>
          </a:p>
          <a:p>
            <a:pPr indent="1433513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IMG_03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90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1" descr="ITF-Solferino 90lb MJ 0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6-14-10d.JPG"/>
          <p:cNvPicPr>
            <a:picLocks noChangeAspect="1"/>
          </p:cNvPicPr>
          <p:nvPr/>
        </p:nvPicPr>
        <p:blipFill>
          <a:blip r:embed="rId4" cstate="print"/>
          <a:srcRect l="25835" t="20000" r="6667" b="5556"/>
          <a:stretch>
            <a:fillRect/>
          </a:stretch>
        </p:blipFill>
        <p:spPr bwMode="auto">
          <a:xfrm>
            <a:off x="304800" y="2819400"/>
            <a:ext cx="22113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IMG_0373.JPG"/>
          <p:cNvPicPr>
            <a:picLocks noChangeAspect="1"/>
          </p:cNvPicPr>
          <p:nvPr/>
        </p:nvPicPr>
        <p:blipFill>
          <a:blip r:embed="rId5" cstate="print"/>
          <a:srcRect l="27917" t="12222" r="28334" b="15556"/>
          <a:stretch>
            <a:fillRect/>
          </a:stretch>
        </p:blipFill>
        <p:spPr bwMode="auto">
          <a:xfrm>
            <a:off x="457200" y="4648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IMG_002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1430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CCGTF-IMG_1799.JPG"/>
          <p:cNvPicPr>
            <a:picLocks noChangeAspect="1"/>
          </p:cNvPicPr>
          <p:nvPr/>
        </p:nvPicPr>
        <p:blipFill>
          <a:blip r:embed="rId7" cstate="print"/>
          <a:srcRect l="20000" r="17143"/>
          <a:stretch>
            <a:fillRect/>
          </a:stretch>
        </p:blipFill>
        <p:spPr bwMode="auto">
          <a:xfrm>
            <a:off x="7315200" y="2895600"/>
            <a:ext cx="16764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Horst-6 4 lbs meth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914400"/>
            <a:ext cx="3124200" cy="282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4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Futura Md BT" pitchFamily="34" charset="0"/>
                <a:ea typeface="+mj-ea"/>
                <a:cs typeface="+mj-cs"/>
              </a:rPr>
              <a:t>DRUG TRENDS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3505200"/>
            <a:ext cx="4724400" cy="1970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Methamphetamine</a:t>
            </a:r>
          </a:p>
          <a:p>
            <a:pPr marL="862013" indent="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2006 – 105 kg</a:t>
            </a:r>
          </a:p>
          <a:p>
            <a:pPr marL="862013" indent="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2010 – 145 kg</a:t>
            </a:r>
          </a:p>
          <a:p>
            <a:pPr marL="862013" indent="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2011 (1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half) – 214 kg</a:t>
            </a:r>
          </a:p>
          <a:p>
            <a:pPr indent="1433513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800px-Mexican_States_with_mafia_conflicts.png"/>
          <p:cNvPicPr>
            <a:picLocks noChangeAspect="1"/>
          </p:cNvPicPr>
          <p:nvPr/>
        </p:nvPicPr>
        <p:blipFill>
          <a:blip r:embed="rId2" cstate="print"/>
          <a:srcRect r="23000" b="9824"/>
          <a:stretch>
            <a:fillRect/>
          </a:stretch>
        </p:blipFill>
        <p:spPr bwMode="auto">
          <a:xfrm>
            <a:off x="171450" y="152400"/>
            <a:ext cx="874395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2590800"/>
            <a:ext cx="5553075" cy="3886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Futura Md BT" pitchFamily="34" charset="0"/>
                <a:ea typeface="+mj-ea"/>
                <a:cs typeface="+mj-cs"/>
              </a:rPr>
              <a:t>DRUG TRENDS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4953000"/>
            <a:ext cx="4724400" cy="58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Cartels - 7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Black tar heroi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8600" y="1600200"/>
            <a:ext cx="383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8" descr="heroin1.JPG"/>
          <p:cNvPicPr>
            <a:picLocks noChangeAspect="1"/>
          </p:cNvPicPr>
          <p:nvPr/>
        </p:nvPicPr>
        <p:blipFill>
          <a:blip r:embed="rId3" cstate="print"/>
          <a:srcRect l="9167" t="6999" r="55833" b="5655"/>
          <a:stretch>
            <a:fillRect/>
          </a:stretch>
        </p:blipFill>
        <p:spPr bwMode="auto">
          <a:xfrm>
            <a:off x="228600" y="609600"/>
            <a:ext cx="3886200" cy="601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4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Futura Md BT" pitchFamily="34" charset="0"/>
                <a:ea typeface="+mj-ea"/>
                <a:cs typeface="+mj-cs"/>
              </a:rPr>
              <a:t>EMERGING TRENDS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4419600"/>
            <a:ext cx="4724400" cy="1970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Heroin</a:t>
            </a:r>
          </a:p>
          <a:p>
            <a:pPr marL="862013" indent="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2007 – 1 kg</a:t>
            </a:r>
          </a:p>
          <a:p>
            <a:pPr marL="862013" indent="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2010 – 15 kg</a:t>
            </a:r>
          </a:p>
          <a:p>
            <a:pPr marL="862013" indent="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2011 (1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half) – 8 kg</a:t>
            </a:r>
          </a:p>
          <a:p>
            <a:pPr indent="1433513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1509" name="Picture 6" descr="Heroin01.JPG"/>
          <p:cNvPicPr>
            <a:picLocks noChangeAspect="1"/>
          </p:cNvPicPr>
          <p:nvPr/>
        </p:nvPicPr>
        <p:blipFill>
          <a:blip r:embed="rId4" cstate="print">
            <a:lum bright="2000"/>
          </a:blip>
          <a:srcRect t="22314" r="13333" b="12975"/>
          <a:stretch>
            <a:fillRect/>
          </a:stretch>
        </p:blipFill>
        <p:spPr bwMode="auto">
          <a:xfrm>
            <a:off x="457200" y="1371600"/>
            <a:ext cx="5192713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harms.JPG"/>
          <p:cNvPicPr>
            <a:picLocks noChangeAspect="1"/>
          </p:cNvPicPr>
          <p:nvPr/>
        </p:nvPicPr>
        <p:blipFill>
          <a:blip r:embed="rId2" cstate="print"/>
          <a:srcRect l="22784" t="3850"/>
          <a:stretch>
            <a:fillRect/>
          </a:stretch>
        </p:blipFill>
        <p:spPr bwMode="auto">
          <a:xfrm>
            <a:off x="4495800" y="1066800"/>
            <a:ext cx="4038600" cy="214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0" name="Picture 1" descr="C:\Documents and Settings\swiftc\Local Settings\Temporary Internet Files\Content.IE5\D0LR1LJI\MP9004394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191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Futura Md BT" pitchFamily="34" charset="0"/>
                <a:ea typeface="+mj-ea"/>
                <a:cs typeface="+mj-cs"/>
              </a:rPr>
              <a:t>EMERGING TRENDS</a:t>
            </a:r>
          </a:p>
        </p:txBody>
      </p:sp>
      <p:pic>
        <p:nvPicPr>
          <p:cNvPr id="22532" name="Picture 2" descr="http://blog.oregonlive.com/teen/2008/07/heroin.JPG"/>
          <p:cNvPicPr>
            <a:picLocks noChangeAspect="1" noChangeArrowheads="1"/>
          </p:cNvPicPr>
          <p:nvPr/>
        </p:nvPicPr>
        <p:blipFill>
          <a:blip r:embed="rId4" cstate="print"/>
          <a:srcRect l="26804" t="35019" r="20757" b="23503"/>
          <a:stretch>
            <a:fillRect/>
          </a:stretch>
        </p:blipFill>
        <p:spPr bwMode="auto">
          <a:xfrm>
            <a:off x="3429000" y="3200400"/>
            <a:ext cx="539432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685800" y="5943600"/>
            <a:ext cx="800100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HIGH SCHOOL CONNECTION TO PHARMACEUTICALS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AR-5 marijuana.JPG"/>
          <p:cNvPicPr>
            <a:picLocks noChangeAspect="1"/>
          </p:cNvPicPr>
          <p:nvPr/>
        </p:nvPicPr>
        <p:blipFill>
          <a:blip r:embed="rId3" cstate="print"/>
          <a:srcRect l="800" t="21330" b="3236"/>
          <a:stretch>
            <a:fillRect/>
          </a:stretch>
        </p:blipFill>
        <p:spPr bwMode="auto">
          <a:xfrm>
            <a:off x="227013" y="171450"/>
            <a:ext cx="8764587" cy="657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Futura Md BT" pitchFamily="34" charset="0"/>
                <a:ea typeface="+mj-ea"/>
                <a:cs typeface="+mj-cs"/>
              </a:rPr>
              <a:t>EMERGING TRENDS</a:t>
            </a:r>
          </a:p>
        </p:txBody>
      </p:sp>
      <p:pic>
        <p:nvPicPr>
          <p:cNvPr id="23555" name="Picture 1" descr="TA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4216400"/>
            <a:ext cx="4140200" cy="247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24200" y="1752600"/>
            <a:ext cx="5791200" cy="2800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Marijuana – Indoor Grows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2009 – 108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2010 – 134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2011 (1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half) – 129</a:t>
            </a:r>
          </a:p>
          <a:p>
            <a:pPr marL="798513" indent="4635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8 % increase</a:t>
            </a:r>
          </a:p>
          <a:p>
            <a:pPr marL="798513" indent="4635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Over 8,000 plants</a:t>
            </a:r>
          </a:p>
          <a:p>
            <a:pPr marL="798513" indent="4635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1371600" algn="l"/>
              </a:tabLst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Estimated value over $25.4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Futura Md BT" pitchFamily="34" charset="0"/>
                <a:ea typeface="+mj-ea"/>
                <a:cs typeface="+mj-cs"/>
              </a:rPr>
              <a:t>EMERGING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8077200" cy="4278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Marijuana  Indoor Grow Houses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Common in rental homes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Rarely anyone appears to be home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Visitors at odd hours—don’t stay long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b="1" dirty="0">
                <a:latin typeface="+mn-lt"/>
              </a:rPr>
              <a:t>Avoids contact with neighbors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b="1" dirty="0">
                <a:latin typeface="+mn-lt"/>
              </a:rPr>
              <a:t>Windows closed and covered</a:t>
            </a:r>
          </a:p>
          <a:p>
            <a:pPr marL="463550" indent="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b="1" dirty="0">
                <a:latin typeface="+mn-lt"/>
              </a:rPr>
              <a:t>Condensation on windows</a:t>
            </a:r>
          </a:p>
          <a:p>
            <a:pPr marL="798513" indent="-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b="1" dirty="0">
                <a:latin typeface="+mn-lt"/>
              </a:rPr>
              <a:t>Equipment (fans, lights, potting soil) carried into house</a:t>
            </a:r>
          </a:p>
          <a:p>
            <a:pPr marL="798513" indent="-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b="1" dirty="0">
                <a:latin typeface="+mn-lt"/>
              </a:rPr>
              <a:t>Construction or electrical humming noises coming from within the house</a:t>
            </a:r>
          </a:p>
          <a:p>
            <a:pPr marL="798513" indent="-334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400" b="1" dirty="0">
                <a:latin typeface="+mn-lt"/>
              </a:rPr>
              <a:t>Strange odors coming from house</a:t>
            </a:r>
          </a:p>
        </p:txBody>
      </p:sp>
      <p:pic>
        <p:nvPicPr>
          <p:cNvPr id="25603" name="Picture 3" descr="marijuanalea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84676">
            <a:off x="6727825" y="1195388"/>
            <a:ext cx="2235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2162</TotalTime>
  <Words>259</Words>
  <Application>Microsoft Office PowerPoint</Application>
  <PresentationFormat>On-screen Show (4:3)</PresentationFormat>
  <Paragraphs>59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LVMPD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swiftc</dc:creator>
  <cp:lastModifiedBy>JLWalker</cp:lastModifiedBy>
  <cp:revision>185</cp:revision>
  <dcterms:created xsi:type="dcterms:W3CDTF">2010-03-16T22:33:05Z</dcterms:created>
  <dcterms:modified xsi:type="dcterms:W3CDTF">2012-12-13T01:11:52Z</dcterms:modified>
</cp:coreProperties>
</file>