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8"/>
    <p:sldMasterId id="2147483660" r:id="rId59"/>
    <p:sldMasterId id="2147483664" r:id="rId60"/>
  </p:sldMasterIdLst>
  <p:notesMasterIdLst>
    <p:notesMasterId r:id="rId121"/>
  </p:notesMasterIdLst>
  <p:sldIdLst>
    <p:sldId id="256" r:id="rId61"/>
    <p:sldId id="301" r:id="rId62"/>
    <p:sldId id="302" r:id="rId63"/>
    <p:sldId id="354" r:id="rId64"/>
    <p:sldId id="355" r:id="rId65"/>
    <p:sldId id="303" r:id="rId66"/>
    <p:sldId id="304" r:id="rId67"/>
    <p:sldId id="378" r:id="rId68"/>
    <p:sldId id="258" r:id="rId69"/>
    <p:sldId id="259" r:id="rId70"/>
    <p:sldId id="307" r:id="rId71"/>
    <p:sldId id="357" r:id="rId72"/>
    <p:sldId id="274" r:id="rId73"/>
    <p:sldId id="275" r:id="rId74"/>
    <p:sldId id="276" r:id="rId75"/>
    <p:sldId id="281" r:id="rId76"/>
    <p:sldId id="282" r:id="rId77"/>
    <p:sldId id="283" r:id="rId78"/>
    <p:sldId id="284" r:id="rId79"/>
    <p:sldId id="277" r:id="rId80"/>
    <p:sldId id="278" r:id="rId81"/>
    <p:sldId id="285" r:id="rId82"/>
    <p:sldId id="371" r:id="rId83"/>
    <p:sldId id="372" r:id="rId84"/>
    <p:sldId id="373" r:id="rId85"/>
    <p:sldId id="374" r:id="rId86"/>
    <p:sldId id="375" r:id="rId87"/>
    <p:sldId id="286" r:id="rId88"/>
    <p:sldId id="376" r:id="rId89"/>
    <p:sldId id="377" r:id="rId90"/>
    <p:sldId id="287" r:id="rId91"/>
    <p:sldId id="288" r:id="rId92"/>
    <p:sldId id="358" r:id="rId93"/>
    <p:sldId id="359" r:id="rId94"/>
    <p:sldId id="360" r:id="rId95"/>
    <p:sldId id="361" r:id="rId96"/>
    <p:sldId id="362" r:id="rId97"/>
    <p:sldId id="363" r:id="rId98"/>
    <p:sldId id="279" r:id="rId99"/>
    <p:sldId id="280" r:id="rId100"/>
    <p:sldId id="308" r:id="rId101"/>
    <p:sldId id="364" r:id="rId102"/>
    <p:sldId id="264" r:id="rId103"/>
    <p:sldId id="265" r:id="rId104"/>
    <p:sldId id="365" r:id="rId105"/>
    <p:sldId id="266" r:id="rId106"/>
    <p:sldId id="267" r:id="rId107"/>
    <p:sldId id="366" r:id="rId108"/>
    <p:sldId id="367" r:id="rId109"/>
    <p:sldId id="272" r:id="rId110"/>
    <p:sldId id="368" r:id="rId111"/>
    <p:sldId id="369" r:id="rId112"/>
    <p:sldId id="370" r:id="rId113"/>
    <p:sldId id="309" r:id="rId114"/>
    <p:sldId id="311" r:id="rId115"/>
    <p:sldId id="352" r:id="rId116"/>
    <p:sldId id="353" r:id="rId117"/>
    <p:sldId id="356" r:id="rId118"/>
    <p:sldId id="314" r:id="rId119"/>
    <p:sldId id="337" r:id="rId1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D5D208-75DE-9CD4-2B60-5B8F2281146A}" name="Crystal Duarte" initials="CD" userId="S::cduarte@socialent.onmicrosoft.com::1c78011e-16af-4674-9d14-43e9b9426d12" providerId="AD"/>
  <p188:author id="{9BF43D1D-97BE-A004-634F-BB327CEBF40B}" name="Laura Hale" initials="LH" userId="2c375030e975f6ba" providerId="Windows Live"/>
  <p188:author id="{18A890F1-CC09-74F5-0687-DCF9D54E73B9}" name="Emma Rodriguez" initials="ER" userId="S::Erodriguez@socialent.onmicrosoft.com::28660887-cbb5-4bb1-b891-95ebc9edd44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C1B541-7BD1-4B35-B4F3-99E6C74FC23E}" v="288" dt="2022-06-02T18:35:53.635"/>
    <p1510:client id="{EE167803-195D-43D6-83F0-08F1E31C1063}" v="2050" dt="2022-06-03T18:18:36.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30" autoAdjust="0"/>
    <p:restoredTop sz="86438" autoAdjust="0"/>
  </p:normalViewPr>
  <p:slideViewPr>
    <p:cSldViewPr snapToGrid="0">
      <p:cViewPr varScale="1">
        <p:scale>
          <a:sx n="63" d="100"/>
          <a:sy n="63" d="100"/>
        </p:scale>
        <p:origin x="366" y="78"/>
      </p:cViewPr>
      <p:guideLst/>
    </p:cSldViewPr>
  </p:slideViewPr>
  <p:outlineViewPr>
    <p:cViewPr>
      <p:scale>
        <a:sx n="33" d="100"/>
        <a:sy n="33" d="100"/>
      </p:scale>
      <p:origin x="0" y="-444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slide" Target="slides/slide57.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3.xml"/><Relationship Id="rId68" Type="http://schemas.openxmlformats.org/officeDocument/2006/relationships/slide" Target="slides/slide8.xml"/><Relationship Id="rId84" Type="http://schemas.openxmlformats.org/officeDocument/2006/relationships/slide" Target="slides/slide24.xml"/><Relationship Id="rId89" Type="http://schemas.openxmlformats.org/officeDocument/2006/relationships/slide" Target="slides/slide29.xml"/><Relationship Id="rId112" Type="http://schemas.openxmlformats.org/officeDocument/2006/relationships/slide" Target="slides/slide52.xml"/><Relationship Id="rId16" Type="http://schemas.openxmlformats.org/officeDocument/2006/relationships/customXml" Target="../customXml/item16.xml"/><Relationship Id="rId107" Type="http://schemas.openxmlformats.org/officeDocument/2006/relationships/slide" Target="slides/slide47.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slideMaster" Target="slideMasters/slideMaster1.xml"/><Relationship Id="rId74" Type="http://schemas.openxmlformats.org/officeDocument/2006/relationships/slide" Target="slides/slide14.xml"/><Relationship Id="rId79" Type="http://schemas.openxmlformats.org/officeDocument/2006/relationships/slide" Target="slides/slide19.xml"/><Relationship Id="rId102" Type="http://schemas.openxmlformats.org/officeDocument/2006/relationships/slide" Target="slides/slide42.xml"/><Relationship Id="rId123" Type="http://schemas.openxmlformats.org/officeDocument/2006/relationships/viewProps" Target="viewProps.xml"/><Relationship Id="rId5" Type="http://schemas.openxmlformats.org/officeDocument/2006/relationships/customXml" Target="../customXml/item5.xml"/><Relationship Id="rId90" Type="http://schemas.openxmlformats.org/officeDocument/2006/relationships/slide" Target="slides/slide30.xml"/><Relationship Id="rId95" Type="http://schemas.openxmlformats.org/officeDocument/2006/relationships/slide" Target="slides/slide35.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slide" Target="slides/slide4.xml"/><Relationship Id="rId69" Type="http://schemas.openxmlformats.org/officeDocument/2006/relationships/slide" Target="slides/slide9.xml"/><Relationship Id="rId113" Type="http://schemas.openxmlformats.org/officeDocument/2006/relationships/slide" Target="slides/slide53.xml"/><Relationship Id="rId118" Type="http://schemas.openxmlformats.org/officeDocument/2006/relationships/slide" Target="slides/slide58.xml"/><Relationship Id="rId80" Type="http://schemas.openxmlformats.org/officeDocument/2006/relationships/slide" Target="slides/slide20.xml"/><Relationship Id="rId85" Type="http://schemas.openxmlformats.org/officeDocument/2006/relationships/slide" Target="slides/slide25.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slideMaster" Target="slideMasters/slideMaster2.xml"/><Relationship Id="rId103" Type="http://schemas.openxmlformats.org/officeDocument/2006/relationships/slide" Target="slides/slide43.xml"/><Relationship Id="rId108" Type="http://schemas.openxmlformats.org/officeDocument/2006/relationships/slide" Target="slides/slide48.xml"/><Relationship Id="rId124" Type="http://schemas.openxmlformats.org/officeDocument/2006/relationships/theme" Target="theme/theme1.xml"/><Relationship Id="rId54" Type="http://schemas.openxmlformats.org/officeDocument/2006/relationships/customXml" Target="../customXml/item54.xml"/><Relationship Id="rId70" Type="http://schemas.openxmlformats.org/officeDocument/2006/relationships/slide" Target="slides/slide10.xml"/><Relationship Id="rId75" Type="http://schemas.openxmlformats.org/officeDocument/2006/relationships/slide" Target="slides/slide15.xml"/><Relationship Id="rId91" Type="http://schemas.openxmlformats.org/officeDocument/2006/relationships/slide" Target="slides/slide31.xml"/><Relationship Id="rId96"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slide" Target="slides/slide54.xml"/><Relationship Id="rId119" Type="http://schemas.openxmlformats.org/officeDocument/2006/relationships/slide" Target="slides/slide59.xml"/><Relationship Id="rId44" Type="http://schemas.openxmlformats.org/officeDocument/2006/relationships/customXml" Target="../customXml/item44.xml"/><Relationship Id="rId60" Type="http://schemas.openxmlformats.org/officeDocument/2006/relationships/slideMaster" Target="slideMasters/slideMaster3.xml"/><Relationship Id="rId65" Type="http://schemas.openxmlformats.org/officeDocument/2006/relationships/slide" Target="slides/slide5.xml"/><Relationship Id="rId81" Type="http://schemas.openxmlformats.org/officeDocument/2006/relationships/slide" Target="slides/slide21.xml"/><Relationship Id="rId86" Type="http://schemas.openxmlformats.org/officeDocument/2006/relationships/slide" Target="slides/slide26.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slide" Target="slides/slide4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 Target="slides/slide16.xml"/><Relationship Id="rId97" Type="http://schemas.openxmlformats.org/officeDocument/2006/relationships/slide" Target="slides/slide37.xml"/><Relationship Id="rId104" Type="http://schemas.openxmlformats.org/officeDocument/2006/relationships/slide" Target="slides/slide44.xml"/><Relationship Id="rId120" Type="http://schemas.openxmlformats.org/officeDocument/2006/relationships/slide" Target="slides/slide60.xml"/><Relationship Id="rId125"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slide" Target="slides/slide11.xml"/><Relationship Id="rId92" Type="http://schemas.openxmlformats.org/officeDocument/2006/relationships/slide" Target="slides/slide32.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6.xml"/><Relationship Id="rId87" Type="http://schemas.openxmlformats.org/officeDocument/2006/relationships/slide" Target="slides/slide27.xml"/><Relationship Id="rId110" Type="http://schemas.openxmlformats.org/officeDocument/2006/relationships/slide" Target="slides/slide50.xml"/><Relationship Id="rId115" Type="http://schemas.openxmlformats.org/officeDocument/2006/relationships/slide" Target="slides/slide55.xml"/><Relationship Id="rId61" Type="http://schemas.openxmlformats.org/officeDocument/2006/relationships/slide" Target="slides/slide1.xml"/><Relationship Id="rId82" Type="http://schemas.openxmlformats.org/officeDocument/2006/relationships/slide" Target="slides/slide22.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slide" Target="slides/slide17.xml"/><Relationship Id="rId100" Type="http://schemas.openxmlformats.org/officeDocument/2006/relationships/slide" Target="slides/slide40.xml"/><Relationship Id="rId105" Type="http://schemas.openxmlformats.org/officeDocument/2006/relationships/slide" Target="slides/slide45.xml"/><Relationship Id="rId126" Type="http://schemas.microsoft.com/office/2015/10/relationships/revisionInfo" Target="revisionInfo.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2.xml"/><Relationship Id="rId93" Type="http://schemas.openxmlformats.org/officeDocument/2006/relationships/slide" Target="slides/slide33.xml"/><Relationship Id="rId98" Type="http://schemas.openxmlformats.org/officeDocument/2006/relationships/slide" Target="slides/slide38.xml"/><Relationship Id="rId121"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slide" Target="slides/slide7.xml"/><Relationship Id="rId116" Type="http://schemas.openxmlformats.org/officeDocument/2006/relationships/slide" Target="slides/slide56.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slide" Target="slides/slide2.xml"/><Relationship Id="rId83" Type="http://schemas.openxmlformats.org/officeDocument/2006/relationships/slide" Target="slides/slide23.xml"/><Relationship Id="rId88" Type="http://schemas.openxmlformats.org/officeDocument/2006/relationships/slide" Target="slides/slide28.xml"/><Relationship Id="rId111" Type="http://schemas.openxmlformats.org/officeDocument/2006/relationships/slide" Target="slides/slide51.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slide" Target="slides/slide46.xml"/><Relationship Id="rId127" Type="http://schemas.microsoft.com/office/2018/10/relationships/authors" Target="authors.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slide" Target="slides/slide13.xml"/><Relationship Id="rId78" Type="http://schemas.openxmlformats.org/officeDocument/2006/relationships/slide" Target="slides/slide18.xml"/><Relationship Id="rId94" Type="http://schemas.openxmlformats.org/officeDocument/2006/relationships/slide" Target="slides/slide34.xml"/><Relationship Id="rId99" Type="http://schemas.openxmlformats.org/officeDocument/2006/relationships/slide" Target="slides/slide39.xml"/><Relationship Id="rId101" Type="http://schemas.openxmlformats.org/officeDocument/2006/relationships/slide" Target="slides/slide41.xml"/><Relationship Id="rId122"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s>
</file>

<file path=ppt/diagrams/_rels/data1.xml.rels><?xml version="1.0" encoding="UTF-8" standalone="yes"?>
<Relationships xmlns="http://schemas.openxmlformats.org/package/2006/relationships"><Relationship Id="rId1" Type="http://schemas.openxmlformats.org/officeDocument/2006/relationships/hyperlink" Target="mailto:lhale@socialent.com" TargetMode="External"/></Relationships>
</file>

<file path=ppt/diagrams/_rels/data5.xml.rels><?xml version="1.0" encoding="UTF-8" standalone="yes"?>
<Relationships xmlns="http://schemas.openxmlformats.org/package/2006/relationships"><Relationship Id="rId1" Type="http://schemas.openxmlformats.org/officeDocument/2006/relationships/hyperlink" Target="mailto:lhale@socialent.com"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lhale@socialent.com"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mailto:lhale@socialent.com"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363BE0-0FE9-4C23-9847-1074B541621F}"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BD4A3B6-9E18-4375-8425-66C55CBD4D15}">
      <dgm:prSet/>
      <dgm:spPr/>
      <dgm:t>
        <a:bodyPr/>
        <a:lstStyle/>
        <a:p>
          <a:r>
            <a:rPr lang="en-US" u="sng" dirty="0"/>
            <a:t>Attending Online</a:t>
          </a:r>
          <a:endParaRPr lang="en-US" dirty="0"/>
        </a:p>
      </dgm:t>
      <dgm:extLst>
        <a:ext uri="{E40237B7-FDA0-4F09-8148-C483321AD2D9}">
          <dgm14:cNvPr xmlns:dgm14="http://schemas.microsoft.com/office/drawing/2010/diagram" id="0" name="" descr="Attending Online&#10;"/>
        </a:ext>
      </dgm:extLst>
    </dgm:pt>
    <dgm:pt modelId="{FBB0AE10-203D-4BFF-828D-A876048B5A4B}" type="parTrans" cxnId="{F6A26A34-D077-4B4C-A9A2-7C14EDD32119}">
      <dgm:prSet/>
      <dgm:spPr/>
      <dgm:t>
        <a:bodyPr/>
        <a:lstStyle/>
        <a:p>
          <a:endParaRPr lang="en-US"/>
        </a:p>
      </dgm:t>
    </dgm:pt>
    <dgm:pt modelId="{93B583C6-0C29-4358-B6C6-812EBFF7C3AE}" type="sibTrans" cxnId="{F6A26A34-D077-4B4C-A9A2-7C14EDD32119}">
      <dgm:prSet/>
      <dgm:spPr/>
      <dgm:t>
        <a:bodyPr/>
        <a:lstStyle/>
        <a:p>
          <a:endParaRPr lang="en-US"/>
        </a:p>
      </dgm:t>
    </dgm:pt>
    <dgm:pt modelId="{04B34252-79F8-4238-ADF5-435A1ABE0BCC}">
      <dgm:prSet/>
      <dgm:spPr/>
      <dgm:t>
        <a:bodyPr/>
        <a:lstStyle/>
        <a:p>
          <a:r>
            <a:rPr lang="en-US" dirty="0">
              <a:latin typeface="Times New Roman" panose="02020603050405020304" pitchFamily="18" charset="0"/>
              <a:cs typeface="Times New Roman" panose="02020603050405020304" pitchFamily="18" charset="0"/>
            </a:rPr>
            <a:t>Please use the “raise hand” feature to indicate you would like to provide public comment so the host can prompt you to unmute.</a:t>
          </a:r>
        </a:p>
      </dgm:t>
      <dgm:extLst>
        <a:ext uri="{E40237B7-FDA0-4F09-8148-C483321AD2D9}">
          <dgm14:cNvPr xmlns:dgm14="http://schemas.microsoft.com/office/drawing/2010/diagram" id="0" name="" descr="Please use the “raise hand” feature to indicate you would like to provide public comment so the host can prompt you to unmute.&#10;If you are dialing in from a telephone and would like to provide public comment, please press *9 so the host can prompt you to unmute.&#10;Before commenting, please state your full name for the record.&#10;*Comments can also be emailed to lhale@socialent.com. These comments and questions will be recorded in meeting minutes.  &#10;"/>
        </a:ext>
      </dgm:extLst>
    </dgm:pt>
    <dgm:pt modelId="{2C4ECD47-F1B5-4E42-B81C-F14F548B13EB}" type="parTrans" cxnId="{9AE4F95D-5427-44D2-B954-58C771B0F027}">
      <dgm:prSet/>
      <dgm:spPr/>
      <dgm:t>
        <a:bodyPr/>
        <a:lstStyle/>
        <a:p>
          <a:endParaRPr lang="en-US"/>
        </a:p>
      </dgm:t>
    </dgm:pt>
    <dgm:pt modelId="{89F7434B-B8D5-4C77-A490-823A288B46B3}" type="sibTrans" cxnId="{9AE4F95D-5427-44D2-B954-58C771B0F027}">
      <dgm:prSet/>
      <dgm:spPr/>
      <dgm:t>
        <a:bodyPr/>
        <a:lstStyle/>
        <a:p>
          <a:endParaRPr lang="en-US"/>
        </a:p>
      </dgm:t>
    </dgm:pt>
    <dgm:pt modelId="{07B225D4-8F1B-4930-8D36-A35DA381A03C}">
      <dgm:prSet/>
      <dgm:spPr/>
      <dgm:t>
        <a:bodyPr/>
        <a:lstStyle/>
        <a:p>
          <a:r>
            <a:rPr lang="en-US" dirty="0">
              <a:latin typeface="Times New Roman" panose="02020603050405020304" pitchFamily="18" charset="0"/>
              <a:cs typeface="Times New Roman" panose="02020603050405020304" pitchFamily="18" charset="0"/>
            </a:rPr>
            <a:t>If you are dialing in from a telephone and would like to provide public comment, please press *9 so the host can prompt you to unmute.</a:t>
          </a:r>
        </a:p>
      </dgm:t>
    </dgm:pt>
    <dgm:pt modelId="{0B3790C9-6954-4977-838B-01767288E0CB}" type="parTrans" cxnId="{847F7070-18B1-4F86-BDA9-CD483938233B}">
      <dgm:prSet/>
      <dgm:spPr/>
      <dgm:t>
        <a:bodyPr/>
        <a:lstStyle/>
        <a:p>
          <a:endParaRPr lang="en-US"/>
        </a:p>
      </dgm:t>
    </dgm:pt>
    <dgm:pt modelId="{5354AC9B-58CF-4C8D-AE32-E7007628FA48}" type="sibTrans" cxnId="{847F7070-18B1-4F86-BDA9-CD483938233B}">
      <dgm:prSet/>
      <dgm:spPr/>
      <dgm:t>
        <a:bodyPr/>
        <a:lstStyle/>
        <a:p>
          <a:endParaRPr lang="en-US"/>
        </a:p>
      </dgm:t>
    </dgm:pt>
    <dgm:pt modelId="{2EE55495-97CE-4660-8729-BE38E61E7E49}">
      <dgm:prSet/>
      <dgm:spPr/>
      <dgm:t>
        <a:bodyPr/>
        <a:lstStyle/>
        <a:p>
          <a:r>
            <a:rPr lang="en-US" dirty="0">
              <a:latin typeface="Times New Roman" panose="02020603050405020304" pitchFamily="18" charset="0"/>
              <a:cs typeface="Times New Roman" panose="02020603050405020304" pitchFamily="18" charset="0"/>
            </a:rPr>
            <a:t>Before commenting, please state your full name for the record.</a:t>
          </a:r>
        </a:p>
      </dgm:t>
    </dgm:pt>
    <dgm:pt modelId="{80FE21E9-6654-482D-8577-F685F23814F7}" type="parTrans" cxnId="{D29D5EFD-4D4D-4F32-AD29-9C9AA3E49FFC}">
      <dgm:prSet/>
      <dgm:spPr/>
      <dgm:t>
        <a:bodyPr/>
        <a:lstStyle/>
        <a:p>
          <a:endParaRPr lang="en-US"/>
        </a:p>
      </dgm:t>
    </dgm:pt>
    <dgm:pt modelId="{62C27269-38DF-4FE1-AB07-FE7DDE8DDF5F}" type="sibTrans" cxnId="{D29D5EFD-4D4D-4F32-AD29-9C9AA3E49FFC}">
      <dgm:prSet/>
      <dgm:spPr/>
      <dgm:t>
        <a:bodyPr/>
        <a:lstStyle/>
        <a:p>
          <a:endParaRPr lang="en-US"/>
        </a:p>
      </dgm:t>
    </dgm:pt>
    <dgm:pt modelId="{9CEFD1C1-F835-467B-80B0-46056697636E}">
      <dgm:prSet/>
      <dgm:spPr/>
      <dgm:t>
        <a:bodyPr/>
        <a:lstStyle/>
        <a:p>
          <a:r>
            <a:rPr lang="en-US" dirty="0">
              <a:latin typeface="Times New Roman" panose="02020603050405020304" pitchFamily="18" charset="0"/>
              <a:cs typeface="Times New Roman" panose="02020603050405020304" pitchFamily="18" charset="0"/>
            </a:rPr>
            <a:t>*Comments can also be emailed to </a:t>
          </a:r>
          <a:r>
            <a:rPr lang="en-US" dirty="0">
              <a:latin typeface="Times New Roman" panose="02020603050405020304" pitchFamily="18" charset="0"/>
              <a:cs typeface="Times New Roman" panose="02020603050405020304" pitchFamily="18" charset="0"/>
              <a:hlinkClick xmlns:r="http://schemas.openxmlformats.org/officeDocument/2006/relationships" r:id="rId1"/>
            </a:rPr>
            <a:t>lhale@socialent.com</a:t>
          </a:r>
          <a:r>
            <a:rPr lang="en-US" dirty="0">
              <a:latin typeface="Times New Roman" panose="02020603050405020304" pitchFamily="18" charset="0"/>
              <a:cs typeface="Times New Roman" panose="02020603050405020304" pitchFamily="18" charset="0"/>
            </a:rPr>
            <a:t>. These comments and questions will be recorded in meeting minutes.  </a:t>
          </a:r>
        </a:p>
      </dgm:t>
    </dgm:pt>
    <dgm:pt modelId="{63FEC109-E5AB-4CE3-BCBA-2EBF3F7EB264}" type="parTrans" cxnId="{A954E7EC-E3D0-46E8-B6E9-6556040955C7}">
      <dgm:prSet/>
      <dgm:spPr/>
      <dgm:t>
        <a:bodyPr/>
        <a:lstStyle/>
        <a:p>
          <a:endParaRPr lang="en-US"/>
        </a:p>
      </dgm:t>
    </dgm:pt>
    <dgm:pt modelId="{EF45D6C6-7519-49F3-97F5-E218BC6EA058}" type="sibTrans" cxnId="{A954E7EC-E3D0-46E8-B6E9-6556040955C7}">
      <dgm:prSet/>
      <dgm:spPr/>
      <dgm:t>
        <a:bodyPr/>
        <a:lstStyle/>
        <a:p>
          <a:endParaRPr lang="en-US"/>
        </a:p>
      </dgm:t>
    </dgm:pt>
    <dgm:pt modelId="{3403AAA0-31BE-4609-88C8-707ACD848CF1}" type="pres">
      <dgm:prSet presAssocID="{B0363BE0-0FE9-4C23-9847-1074B541621F}" presName="linear" presStyleCnt="0">
        <dgm:presLayoutVars>
          <dgm:animLvl val="lvl"/>
          <dgm:resizeHandles val="exact"/>
        </dgm:presLayoutVars>
      </dgm:prSet>
      <dgm:spPr/>
    </dgm:pt>
    <dgm:pt modelId="{E260A69D-8CBC-4BD5-8130-95F9A9E55C8C}" type="pres">
      <dgm:prSet presAssocID="{DBD4A3B6-9E18-4375-8425-66C55CBD4D15}" presName="parentText" presStyleLbl="node1" presStyleIdx="0" presStyleCnt="1">
        <dgm:presLayoutVars>
          <dgm:chMax val="0"/>
          <dgm:bulletEnabled val="1"/>
        </dgm:presLayoutVars>
      </dgm:prSet>
      <dgm:spPr/>
    </dgm:pt>
    <dgm:pt modelId="{76083D49-A7BA-437B-B519-CE224818AF2A}" type="pres">
      <dgm:prSet presAssocID="{DBD4A3B6-9E18-4375-8425-66C55CBD4D15}" presName="childText" presStyleLbl="revTx" presStyleIdx="0" presStyleCnt="1">
        <dgm:presLayoutVars>
          <dgm:bulletEnabled val="1"/>
        </dgm:presLayoutVars>
      </dgm:prSet>
      <dgm:spPr/>
    </dgm:pt>
  </dgm:ptLst>
  <dgm:cxnLst>
    <dgm:cxn modelId="{BB825120-7423-4802-A004-0EC5E2356C00}" type="presOf" srcId="{07B225D4-8F1B-4930-8D36-A35DA381A03C}" destId="{76083D49-A7BA-437B-B519-CE224818AF2A}" srcOrd="0" destOrd="1" presId="urn:microsoft.com/office/officeart/2005/8/layout/vList2"/>
    <dgm:cxn modelId="{F6A26A34-D077-4B4C-A9A2-7C14EDD32119}" srcId="{B0363BE0-0FE9-4C23-9847-1074B541621F}" destId="{DBD4A3B6-9E18-4375-8425-66C55CBD4D15}" srcOrd="0" destOrd="0" parTransId="{FBB0AE10-203D-4BFF-828D-A876048B5A4B}" sibTransId="{93B583C6-0C29-4358-B6C6-812EBFF7C3AE}"/>
    <dgm:cxn modelId="{763B5B39-F5BC-4441-B27B-504A6489CE4A}" type="presOf" srcId="{2EE55495-97CE-4660-8729-BE38E61E7E49}" destId="{76083D49-A7BA-437B-B519-CE224818AF2A}" srcOrd="0" destOrd="2" presId="urn:microsoft.com/office/officeart/2005/8/layout/vList2"/>
    <dgm:cxn modelId="{9AE4F95D-5427-44D2-B954-58C771B0F027}" srcId="{DBD4A3B6-9E18-4375-8425-66C55CBD4D15}" destId="{04B34252-79F8-4238-ADF5-435A1ABE0BCC}" srcOrd="0" destOrd="0" parTransId="{2C4ECD47-F1B5-4E42-B81C-F14F548B13EB}" sibTransId="{89F7434B-B8D5-4C77-A490-823A288B46B3}"/>
    <dgm:cxn modelId="{847F7070-18B1-4F86-BDA9-CD483938233B}" srcId="{DBD4A3B6-9E18-4375-8425-66C55CBD4D15}" destId="{07B225D4-8F1B-4930-8D36-A35DA381A03C}" srcOrd="1" destOrd="0" parTransId="{0B3790C9-6954-4977-838B-01767288E0CB}" sibTransId="{5354AC9B-58CF-4C8D-AE32-E7007628FA48}"/>
    <dgm:cxn modelId="{B982877D-D267-4774-907D-72597C4B1DA2}" type="presOf" srcId="{9CEFD1C1-F835-467B-80B0-46056697636E}" destId="{76083D49-A7BA-437B-B519-CE224818AF2A}" srcOrd="0" destOrd="3" presId="urn:microsoft.com/office/officeart/2005/8/layout/vList2"/>
    <dgm:cxn modelId="{74E2DD99-E639-439A-9859-7F5B5AB1B657}" type="presOf" srcId="{B0363BE0-0FE9-4C23-9847-1074B541621F}" destId="{3403AAA0-31BE-4609-88C8-707ACD848CF1}" srcOrd="0" destOrd="0" presId="urn:microsoft.com/office/officeart/2005/8/layout/vList2"/>
    <dgm:cxn modelId="{B58FD1A0-5B0F-4D6E-9B4A-7123063E7A28}" type="presOf" srcId="{04B34252-79F8-4238-ADF5-435A1ABE0BCC}" destId="{76083D49-A7BA-437B-B519-CE224818AF2A}" srcOrd="0" destOrd="0" presId="urn:microsoft.com/office/officeart/2005/8/layout/vList2"/>
    <dgm:cxn modelId="{2CBC7AC2-AC5F-4F68-9432-9E0D4B0853F7}" type="presOf" srcId="{DBD4A3B6-9E18-4375-8425-66C55CBD4D15}" destId="{E260A69D-8CBC-4BD5-8130-95F9A9E55C8C}" srcOrd="0" destOrd="0" presId="urn:microsoft.com/office/officeart/2005/8/layout/vList2"/>
    <dgm:cxn modelId="{A954E7EC-E3D0-46E8-B6E9-6556040955C7}" srcId="{DBD4A3B6-9E18-4375-8425-66C55CBD4D15}" destId="{9CEFD1C1-F835-467B-80B0-46056697636E}" srcOrd="3" destOrd="0" parTransId="{63FEC109-E5AB-4CE3-BCBA-2EBF3F7EB264}" sibTransId="{EF45D6C6-7519-49F3-97F5-E218BC6EA058}"/>
    <dgm:cxn modelId="{D29D5EFD-4D4D-4F32-AD29-9C9AA3E49FFC}" srcId="{DBD4A3B6-9E18-4375-8425-66C55CBD4D15}" destId="{2EE55495-97CE-4660-8729-BE38E61E7E49}" srcOrd="2" destOrd="0" parTransId="{80FE21E9-6654-482D-8577-F685F23814F7}" sibTransId="{62C27269-38DF-4FE1-AB07-FE7DDE8DDF5F}"/>
    <dgm:cxn modelId="{A2E1BCB1-27D9-438E-8FF3-4786030BF259}" type="presParOf" srcId="{3403AAA0-31BE-4609-88C8-707ACD848CF1}" destId="{E260A69D-8CBC-4BD5-8130-95F9A9E55C8C}" srcOrd="0" destOrd="0" presId="urn:microsoft.com/office/officeart/2005/8/layout/vList2"/>
    <dgm:cxn modelId="{947B121F-04C8-40AC-8ED6-B784E725CF89}" type="presParOf" srcId="{3403AAA0-31BE-4609-88C8-707ACD848CF1}" destId="{76083D49-A7BA-437B-B519-CE224818AF2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328474-5A02-477B-9319-D525F16FB108}" type="doc">
      <dgm:prSet loTypeId="urn:microsoft.com/office/officeart/2011/layout/TabList" loCatId="list" qsTypeId="urn:microsoft.com/office/officeart/2005/8/quickstyle/simple1" qsCatId="simple" csTypeId="urn:microsoft.com/office/officeart/2005/8/colors/colorful5" csCatId="colorful" phldr="1"/>
      <dgm:spPr/>
      <dgm:t>
        <a:bodyPr/>
        <a:lstStyle/>
        <a:p>
          <a:endParaRPr lang="en-US"/>
        </a:p>
      </dgm:t>
    </dgm:pt>
    <dgm:pt modelId="{32794706-1042-4745-B90C-2ED826CE1017}">
      <dgm:prSet phldrT="[Text]" custT="1"/>
      <dgm:spPr/>
      <dgm:t>
        <a:bodyPr/>
        <a:lstStyle/>
        <a:p>
          <a:r>
            <a:rPr lang="en-US" sz="1800" dirty="0">
              <a:solidFill>
                <a:schemeClr val="tx1"/>
              </a:solidFill>
            </a:rPr>
            <a:t>March</a:t>
          </a:r>
        </a:p>
      </dgm:t>
    </dgm:pt>
    <dgm:pt modelId="{C825C4F4-DE96-45EE-A3E8-9DB1A5168050}" type="parTrans" cxnId="{AB7C940E-FCF2-40E8-AB8C-D600AD8F5F6E}">
      <dgm:prSet/>
      <dgm:spPr/>
      <dgm:t>
        <a:bodyPr/>
        <a:lstStyle/>
        <a:p>
          <a:endParaRPr lang="en-US" sz="1800">
            <a:solidFill>
              <a:schemeClr val="tx1"/>
            </a:solidFill>
          </a:endParaRPr>
        </a:p>
      </dgm:t>
    </dgm:pt>
    <dgm:pt modelId="{A902FD8D-D243-4C68-941D-571F9D1C39E8}" type="sibTrans" cxnId="{AB7C940E-FCF2-40E8-AB8C-D600AD8F5F6E}">
      <dgm:prSet/>
      <dgm:spPr/>
      <dgm:t>
        <a:bodyPr/>
        <a:lstStyle/>
        <a:p>
          <a:endParaRPr lang="en-US" sz="1800">
            <a:solidFill>
              <a:schemeClr val="tx1"/>
            </a:solidFill>
          </a:endParaRPr>
        </a:p>
      </dgm:t>
    </dgm:pt>
    <dgm:pt modelId="{4C3DA55E-D56C-465D-B41F-FE9A2E2E0244}">
      <dgm:prSet phldrT="[Text]" custT="1"/>
      <dgm:spPr/>
      <dgm:t>
        <a:bodyPr/>
        <a:lstStyle/>
        <a:p>
          <a:r>
            <a:rPr lang="en-US" sz="1800" dirty="0">
              <a:solidFill>
                <a:schemeClr val="tx1"/>
              </a:solidFill>
            </a:rPr>
            <a:t>SURG Meeting</a:t>
          </a:r>
        </a:p>
      </dgm:t>
    </dgm:pt>
    <dgm:pt modelId="{1B5156A4-B072-4E95-BDBD-73B6FFB348D7}" type="parTrans" cxnId="{88E9B653-44D6-43EB-A510-6ED3244C8A39}">
      <dgm:prSet/>
      <dgm:spPr/>
      <dgm:t>
        <a:bodyPr/>
        <a:lstStyle/>
        <a:p>
          <a:endParaRPr lang="en-US" sz="1800">
            <a:solidFill>
              <a:schemeClr val="tx1"/>
            </a:solidFill>
          </a:endParaRPr>
        </a:p>
      </dgm:t>
    </dgm:pt>
    <dgm:pt modelId="{11259EBC-C2EB-4D9D-A3A0-796DE22BFAEE}" type="sibTrans" cxnId="{88E9B653-44D6-43EB-A510-6ED3244C8A39}">
      <dgm:prSet/>
      <dgm:spPr/>
      <dgm:t>
        <a:bodyPr/>
        <a:lstStyle/>
        <a:p>
          <a:endParaRPr lang="en-US" sz="1800">
            <a:solidFill>
              <a:schemeClr val="tx1"/>
            </a:solidFill>
          </a:endParaRPr>
        </a:p>
      </dgm:t>
    </dgm:pt>
    <dgm:pt modelId="{BDCDFFA4-E2EB-463F-A866-DC906397A0A1}">
      <dgm:prSet phldrT="[Text]" custT="1"/>
      <dgm:spPr/>
      <dgm:t>
        <a:bodyPr/>
        <a:lstStyle/>
        <a:p>
          <a:r>
            <a:rPr lang="en-US" sz="1800">
              <a:solidFill>
                <a:schemeClr val="tx1"/>
              </a:solidFill>
            </a:rPr>
            <a:t>Update on Needs Assessment</a:t>
          </a:r>
        </a:p>
      </dgm:t>
    </dgm:pt>
    <dgm:pt modelId="{DD4B38C5-3986-4EB5-B29F-1D91DFE03E87}" type="parTrans" cxnId="{7A6637DF-ECE3-4507-9EB8-D7B7679763AC}">
      <dgm:prSet/>
      <dgm:spPr/>
      <dgm:t>
        <a:bodyPr/>
        <a:lstStyle/>
        <a:p>
          <a:endParaRPr lang="en-US" sz="1800">
            <a:solidFill>
              <a:schemeClr val="tx1"/>
            </a:solidFill>
          </a:endParaRPr>
        </a:p>
      </dgm:t>
    </dgm:pt>
    <dgm:pt modelId="{2E9722C9-6243-445E-ADE3-E9415563515C}" type="sibTrans" cxnId="{7A6637DF-ECE3-4507-9EB8-D7B7679763AC}">
      <dgm:prSet/>
      <dgm:spPr/>
      <dgm:t>
        <a:bodyPr/>
        <a:lstStyle/>
        <a:p>
          <a:endParaRPr lang="en-US" sz="1800">
            <a:solidFill>
              <a:schemeClr val="tx1"/>
            </a:solidFill>
          </a:endParaRPr>
        </a:p>
      </dgm:t>
    </dgm:pt>
    <dgm:pt modelId="{A05D9CB4-AEC7-4670-B5E2-34BCFA949232}">
      <dgm:prSet phldrT="[Text]" custT="1"/>
      <dgm:spPr/>
      <dgm:t>
        <a:bodyPr/>
        <a:lstStyle/>
        <a:p>
          <a:r>
            <a:rPr lang="en-US" sz="1800">
              <a:solidFill>
                <a:schemeClr val="tx1"/>
              </a:solidFill>
            </a:rPr>
            <a:t>April &amp; May</a:t>
          </a:r>
        </a:p>
      </dgm:t>
    </dgm:pt>
    <dgm:pt modelId="{D18D2E30-C8E6-45B6-92E4-58F332BA2034}" type="parTrans" cxnId="{1DB35630-403B-4360-A16D-83F14CA3ADFF}">
      <dgm:prSet/>
      <dgm:spPr/>
      <dgm:t>
        <a:bodyPr/>
        <a:lstStyle/>
        <a:p>
          <a:endParaRPr lang="en-US" sz="1800">
            <a:solidFill>
              <a:schemeClr val="tx1"/>
            </a:solidFill>
          </a:endParaRPr>
        </a:p>
      </dgm:t>
    </dgm:pt>
    <dgm:pt modelId="{AAD12334-E685-4CDB-AA52-04D88790D620}" type="sibTrans" cxnId="{1DB35630-403B-4360-A16D-83F14CA3ADFF}">
      <dgm:prSet/>
      <dgm:spPr/>
      <dgm:t>
        <a:bodyPr/>
        <a:lstStyle/>
        <a:p>
          <a:endParaRPr lang="en-US" sz="1800">
            <a:solidFill>
              <a:schemeClr val="tx1"/>
            </a:solidFill>
          </a:endParaRPr>
        </a:p>
      </dgm:t>
    </dgm:pt>
    <dgm:pt modelId="{829F830A-5097-40C0-9542-0D1AA0A19867}">
      <dgm:prSet phldrT="[Text]" custT="1"/>
      <dgm:spPr/>
      <dgm:t>
        <a:bodyPr/>
        <a:lstStyle/>
        <a:p>
          <a:r>
            <a:rPr lang="en-US" sz="1800" dirty="0">
              <a:solidFill>
                <a:schemeClr val="tx1"/>
              </a:solidFill>
            </a:rPr>
            <a:t>Subcommittee Meetings</a:t>
          </a:r>
        </a:p>
      </dgm:t>
    </dgm:pt>
    <dgm:pt modelId="{3F2D7519-C55E-4ADC-86E3-E0AE1BEC4845}" type="parTrans" cxnId="{F23E5282-F387-40BF-8E8B-ACE0B51149C0}">
      <dgm:prSet/>
      <dgm:spPr/>
      <dgm:t>
        <a:bodyPr/>
        <a:lstStyle/>
        <a:p>
          <a:endParaRPr lang="en-US" sz="1800">
            <a:solidFill>
              <a:schemeClr val="tx1"/>
            </a:solidFill>
          </a:endParaRPr>
        </a:p>
      </dgm:t>
    </dgm:pt>
    <dgm:pt modelId="{C1B11CB1-7E89-4257-A10B-9FA3639359A8}" type="sibTrans" cxnId="{F23E5282-F387-40BF-8E8B-ACE0B51149C0}">
      <dgm:prSet/>
      <dgm:spPr/>
      <dgm:t>
        <a:bodyPr/>
        <a:lstStyle/>
        <a:p>
          <a:endParaRPr lang="en-US" sz="1800">
            <a:solidFill>
              <a:schemeClr val="tx1"/>
            </a:solidFill>
          </a:endParaRPr>
        </a:p>
      </dgm:t>
    </dgm:pt>
    <dgm:pt modelId="{2E8B1A0D-B3EA-4DDD-B170-F069C69F3BCA}">
      <dgm:prSet phldrT="[Text]" custT="1"/>
      <dgm:spPr/>
      <dgm:t>
        <a:bodyPr/>
        <a:lstStyle/>
        <a:p>
          <a:r>
            <a:rPr lang="en-US" sz="1800">
              <a:solidFill>
                <a:schemeClr val="tx1"/>
              </a:solidFill>
            </a:rPr>
            <a:t>Presentations from subject matter experts</a:t>
          </a:r>
        </a:p>
      </dgm:t>
    </dgm:pt>
    <dgm:pt modelId="{1144F54D-48B3-42FB-A206-13C5652BE9B8}" type="parTrans" cxnId="{77220D2D-899F-44E8-9EC0-5020C8E2A545}">
      <dgm:prSet/>
      <dgm:spPr/>
      <dgm:t>
        <a:bodyPr/>
        <a:lstStyle/>
        <a:p>
          <a:endParaRPr lang="en-US" sz="1800">
            <a:solidFill>
              <a:schemeClr val="tx1"/>
            </a:solidFill>
          </a:endParaRPr>
        </a:p>
      </dgm:t>
    </dgm:pt>
    <dgm:pt modelId="{696FB3EC-A7D8-409B-8DEA-0F2A70DE081B}" type="sibTrans" cxnId="{77220D2D-899F-44E8-9EC0-5020C8E2A545}">
      <dgm:prSet/>
      <dgm:spPr/>
      <dgm:t>
        <a:bodyPr/>
        <a:lstStyle/>
        <a:p>
          <a:endParaRPr lang="en-US" sz="1800">
            <a:solidFill>
              <a:schemeClr val="tx1"/>
            </a:solidFill>
          </a:endParaRPr>
        </a:p>
      </dgm:t>
    </dgm:pt>
    <dgm:pt modelId="{0AC97B31-7B15-49B9-87D4-818596473E4F}">
      <dgm:prSet phldrT="[Text]" custT="1"/>
      <dgm:spPr/>
      <dgm:t>
        <a:bodyPr/>
        <a:lstStyle/>
        <a:p>
          <a:r>
            <a:rPr lang="en-US" sz="1800">
              <a:solidFill>
                <a:schemeClr val="tx1"/>
              </a:solidFill>
            </a:rPr>
            <a:t>June</a:t>
          </a:r>
        </a:p>
      </dgm:t>
    </dgm:pt>
    <dgm:pt modelId="{B24E7507-11BF-4505-BEAB-8A9223C8021F}" type="parTrans" cxnId="{314B9F76-8780-4F6E-A1E0-8E0AD14D6786}">
      <dgm:prSet/>
      <dgm:spPr/>
      <dgm:t>
        <a:bodyPr/>
        <a:lstStyle/>
        <a:p>
          <a:endParaRPr lang="en-US" sz="1800">
            <a:solidFill>
              <a:schemeClr val="tx1"/>
            </a:solidFill>
          </a:endParaRPr>
        </a:p>
      </dgm:t>
    </dgm:pt>
    <dgm:pt modelId="{424C8F5F-6219-4863-8F5F-23046F6395AC}" type="sibTrans" cxnId="{314B9F76-8780-4F6E-A1E0-8E0AD14D6786}">
      <dgm:prSet/>
      <dgm:spPr/>
      <dgm:t>
        <a:bodyPr/>
        <a:lstStyle/>
        <a:p>
          <a:endParaRPr lang="en-US" sz="1800">
            <a:solidFill>
              <a:schemeClr val="tx1"/>
            </a:solidFill>
          </a:endParaRPr>
        </a:p>
      </dgm:t>
    </dgm:pt>
    <dgm:pt modelId="{28E62231-6075-44A3-B088-73AF631DADAD}">
      <dgm:prSet phldrT="[Text]" custT="1"/>
      <dgm:spPr/>
      <dgm:t>
        <a:bodyPr/>
        <a:lstStyle/>
        <a:p>
          <a:r>
            <a:rPr lang="en-US" sz="1800">
              <a:solidFill>
                <a:schemeClr val="tx1"/>
              </a:solidFill>
            </a:rPr>
            <a:t>SURG Meeting</a:t>
          </a:r>
        </a:p>
      </dgm:t>
    </dgm:pt>
    <dgm:pt modelId="{0BD5F79E-F30E-4A78-89E3-406F315F5EFD}" type="parTrans" cxnId="{28081333-70FF-4FF6-8FB3-27A9F7793ECD}">
      <dgm:prSet/>
      <dgm:spPr/>
      <dgm:t>
        <a:bodyPr/>
        <a:lstStyle/>
        <a:p>
          <a:endParaRPr lang="en-US" sz="1800">
            <a:solidFill>
              <a:schemeClr val="tx1"/>
            </a:solidFill>
          </a:endParaRPr>
        </a:p>
      </dgm:t>
    </dgm:pt>
    <dgm:pt modelId="{7B2303E1-3D55-4DE6-9D52-F691B201E502}" type="sibTrans" cxnId="{28081333-70FF-4FF6-8FB3-27A9F7793ECD}">
      <dgm:prSet/>
      <dgm:spPr/>
      <dgm:t>
        <a:bodyPr/>
        <a:lstStyle/>
        <a:p>
          <a:endParaRPr lang="en-US" sz="1800">
            <a:solidFill>
              <a:schemeClr val="tx1"/>
            </a:solidFill>
          </a:endParaRPr>
        </a:p>
      </dgm:t>
    </dgm:pt>
    <dgm:pt modelId="{E17A1CD8-93F9-4D8A-82A6-BD57067D9AA2}">
      <dgm:prSet phldrT="[Text]" custT="1"/>
      <dgm:spPr/>
      <dgm:t>
        <a:bodyPr/>
        <a:lstStyle/>
        <a:p>
          <a:r>
            <a:rPr lang="en-US" sz="1800">
              <a:solidFill>
                <a:schemeClr val="tx1"/>
              </a:solidFill>
            </a:rPr>
            <a:t>Progress report from subcommittees on SME presentations and recommendations</a:t>
          </a:r>
        </a:p>
      </dgm:t>
    </dgm:pt>
    <dgm:pt modelId="{38FB70F4-4592-4947-80D5-4B6C03570B40}" type="parTrans" cxnId="{6EEB52FF-F72A-4053-B50A-D81177027642}">
      <dgm:prSet/>
      <dgm:spPr/>
      <dgm:t>
        <a:bodyPr/>
        <a:lstStyle/>
        <a:p>
          <a:endParaRPr lang="en-US" sz="1800">
            <a:solidFill>
              <a:schemeClr val="tx1"/>
            </a:solidFill>
          </a:endParaRPr>
        </a:p>
      </dgm:t>
    </dgm:pt>
    <dgm:pt modelId="{DD227C7F-0452-4922-86E1-F92E8546BCD6}" type="sibTrans" cxnId="{6EEB52FF-F72A-4053-B50A-D81177027642}">
      <dgm:prSet/>
      <dgm:spPr/>
      <dgm:t>
        <a:bodyPr/>
        <a:lstStyle/>
        <a:p>
          <a:endParaRPr lang="en-US" sz="1800">
            <a:solidFill>
              <a:schemeClr val="tx1"/>
            </a:solidFill>
          </a:endParaRPr>
        </a:p>
      </dgm:t>
    </dgm:pt>
    <dgm:pt modelId="{C7FA4F74-89B8-4F55-AF47-24AFDFF1DB4D}">
      <dgm:prSet phldrT="[Text]" custT="1"/>
      <dgm:spPr/>
      <dgm:t>
        <a:bodyPr/>
        <a:lstStyle/>
        <a:p>
          <a:r>
            <a:rPr lang="en-US" sz="1800">
              <a:solidFill>
                <a:schemeClr val="tx1"/>
              </a:solidFill>
            </a:rPr>
            <a:t>Establishment of subcommittee structure and membership</a:t>
          </a:r>
        </a:p>
      </dgm:t>
    </dgm:pt>
    <dgm:pt modelId="{67F49C8C-E70C-4CF2-A8C0-D95A793069B4}" type="parTrans" cxnId="{FE4B57B1-C592-4599-A30C-834E2B6C8B85}">
      <dgm:prSet/>
      <dgm:spPr/>
      <dgm:t>
        <a:bodyPr/>
        <a:lstStyle/>
        <a:p>
          <a:endParaRPr lang="en-US" sz="1800">
            <a:solidFill>
              <a:schemeClr val="tx1"/>
            </a:solidFill>
          </a:endParaRPr>
        </a:p>
      </dgm:t>
    </dgm:pt>
    <dgm:pt modelId="{D9D43DC5-87E6-4884-BA18-AE56ACAAD045}" type="sibTrans" cxnId="{FE4B57B1-C592-4599-A30C-834E2B6C8B85}">
      <dgm:prSet/>
      <dgm:spPr/>
      <dgm:t>
        <a:bodyPr/>
        <a:lstStyle/>
        <a:p>
          <a:endParaRPr lang="en-US" sz="1800">
            <a:solidFill>
              <a:schemeClr val="tx1"/>
            </a:solidFill>
          </a:endParaRPr>
        </a:p>
      </dgm:t>
    </dgm:pt>
    <dgm:pt modelId="{2E25E719-4B2D-4D7D-8404-3AFA4B30EFB0}">
      <dgm:prSet phldrT="[Text]" custT="1"/>
      <dgm:spPr/>
      <dgm:t>
        <a:bodyPr/>
        <a:lstStyle/>
        <a:p>
          <a:r>
            <a:rPr lang="en-US" sz="1800">
              <a:solidFill>
                <a:schemeClr val="tx1"/>
              </a:solidFill>
            </a:rPr>
            <a:t>Collection of recommendations from members and subject matter experts</a:t>
          </a:r>
        </a:p>
      </dgm:t>
    </dgm:pt>
    <dgm:pt modelId="{CAEE5F03-0F00-4918-A4B5-A18DBCB06DDB}" type="parTrans" cxnId="{BBB64208-351C-4542-ADD3-D33A9B15DF7A}">
      <dgm:prSet/>
      <dgm:spPr/>
      <dgm:t>
        <a:bodyPr/>
        <a:lstStyle/>
        <a:p>
          <a:endParaRPr lang="en-US" sz="1800">
            <a:solidFill>
              <a:schemeClr val="tx1"/>
            </a:solidFill>
          </a:endParaRPr>
        </a:p>
      </dgm:t>
    </dgm:pt>
    <dgm:pt modelId="{95A0F567-F278-4519-B69C-93FEB4A42589}" type="sibTrans" cxnId="{BBB64208-351C-4542-ADD3-D33A9B15DF7A}">
      <dgm:prSet/>
      <dgm:spPr/>
      <dgm:t>
        <a:bodyPr/>
        <a:lstStyle/>
        <a:p>
          <a:endParaRPr lang="en-US" sz="1800">
            <a:solidFill>
              <a:schemeClr val="tx1"/>
            </a:solidFill>
          </a:endParaRPr>
        </a:p>
      </dgm:t>
    </dgm:pt>
    <dgm:pt modelId="{C68BEF82-ADC8-4903-995D-160279FDF553}">
      <dgm:prSet phldrT="[Text]" custT="1"/>
      <dgm:spPr/>
      <dgm:t>
        <a:bodyPr/>
        <a:lstStyle/>
        <a:p>
          <a:r>
            <a:rPr lang="en-US" sz="1800">
              <a:solidFill>
                <a:schemeClr val="tx1"/>
              </a:solidFill>
            </a:rPr>
            <a:t>Update on Opioid Litigation, Settlement Funds, and Distribution</a:t>
          </a:r>
        </a:p>
      </dgm:t>
    </dgm:pt>
    <dgm:pt modelId="{57BB5608-496D-42F7-AF58-F2F059FD43C7}" type="parTrans" cxnId="{13114169-F5ED-43F9-B631-3C5D0CC181D3}">
      <dgm:prSet/>
      <dgm:spPr/>
      <dgm:t>
        <a:bodyPr/>
        <a:lstStyle/>
        <a:p>
          <a:endParaRPr lang="en-US" sz="1800">
            <a:solidFill>
              <a:schemeClr val="tx1"/>
            </a:solidFill>
          </a:endParaRPr>
        </a:p>
      </dgm:t>
    </dgm:pt>
    <dgm:pt modelId="{6296108F-C36C-4B1A-8A9F-15AC5B3841C2}" type="sibTrans" cxnId="{13114169-F5ED-43F9-B631-3C5D0CC181D3}">
      <dgm:prSet/>
      <dgm:spPr/>
      <dgm:t>
        <a:bodyPr/>
        <a:lstStyle/>
        <a:p>
          <a:endParaRPr lang="en-US" sz="1800">
            <a:solidFill>
              <a:schemeClr val="tx1"/>
            </a:solidFill>
          </a:endParaRPr>
        </a:p>
      </dgm:t>
    </dgm:pt>
    <dgm:pt modelId="{BDAFB12F-EAF8-45CF-83C0-7263F7FCAC9B}">
      <dgm:prSet phldrT="[Text]" custT="1"/>
      <dgm:spPr/>
      <dgm:t>
        <a:bodyPr/>
        <a:lstStyle/>
        <a:p>
          <a:r>
            <a:rPr lang="en-US" sz="1800">
              <a:solidFill>
                <a:schemeClr val="tx1"/>
              </a:solidFill>
            </a:rPr>
            <a:t>July/August</a:t>
          </a:r>
        </a:p>
      </dgm:t>
    </dgm:pt>
    <dgm:pt modelId="{3BDE985A-A340-4D28-8C38-34FAC46B9BF0}" type="parTrans" cxnId="{81667E0E-463D-4753-BCB6-47CACD5DB5E3}">
      <dgm:prSet/>
      <dgm:spPr/>
      <dgm:t>
        <a:bodyPr/>
        <a:lstStyle/>
        <a:p>
          <a:endParaRPr lang="en-US" sz="1800">
            <a:solidFill>
              <a:schemeClr val="tx1"/>
            </a:solidFill>
          </a:endParaRPr>
        </a:p>
      </dgm:t>
    </dgm:pt>
    <dgm:pt modelId="{4E3C72F2-50A2-4A18-AB4A-40F862C7EF87}" type="sibTrans" cxnId="{81667E0E-463D-4753-BCB6-47CACD5DB5E3}">
      <dgm:prSet/>
      <dgm:spPr/>
      <dgm:t>
        <a:bodyPr/>
        <a:lstStyle/>
        <a:p>
          <a:endParaRPr lang="en-US" sz="1800">
            <a:solidFill>
              <a:schemeClr val="tx1"/>
            </a:solidFill>
          </a:endParaRPr>
        </a:p>
      </dgm:t>
    </dgm:pt>
    <dgm:pt modelId="{2DED1C68-ACB0-4755-831B-95C7BCA61CFC}">
      <dgm:prSet phldrT="[Text]" custT="1"/>
      <dgm:spPr/>
      <dgm:t>
        <a:bodyPr/>
        <a:lstStyle/>
        <a:p>
          <a:r>
            <a:rPr lang="en-US" sz="1800">
              <a:solidFill>
                <a:schemeClr val="tx1"/>
              </a:solidFill>
            </a:rPr>
            <a:t>Subcommittee Meetings</a:t>
          </a:r>
        </a:p>
      </dgm:t>
    </dgm:pt>
    <dgm:pt modelId="{159E8595-3DA6-4B2E-B39D-C6DF1E679153}" type="parTrans" cxnId="{99D46544-6A0B-48B0-9A59-87D003D374A4}">
      <dgm:prSet/>
      <dgm:spPr/>
      <dgm:t>
        <a:bodyPr/>
        <a:lstStyle/>
        <a:p>
          <a:endParaRPr lang="en-US" sz="1800">
            <a:solidFill>
              <a:schemeClr val="tx1"/>
            </a:solidFill>
          </a:endParaRPr>
        </a:p>
      </dgm:t>
    </dgm:pt>
    <dgm:pt modelId="{6A6C3DF7-F410-49DD-8AF8-5F8DC71680F8}" type="sibTrans" cxnId="{99D46544-6A0B-48B0-9A59-87D003D374A4}">
      <dgm:prSet/>
      <dgm:spPr/>
      <dgm:t>
        <a:bodyPr/>
        <a:lstStyle/>
        <a:p>
          <a:endParaRPr lang="en-US" sz="1800">
            <a:solidFill>
              <a:schemeClr val="tx1"/>
            </a:solidFill>
          </a:endParaRPr>
        </a:p>
      </dgm:t>
    </dgm:pt>
    <dgm:pt modelId="{CDE8585F-8531-4551-8326-9A16DD3C167E}">
      <dgm:prSet phldrT="[Text]" custT="1"/>
      <dgm:spPr/>
      <dgm:t>
        <a:bodyPr/>
        <a:lstStyle/>
        <a:p>
          <a:r>
            <a:rPr lang="en-US" sz="1800">
              <a:solidFill>
                <a:schemeClr val="tx1"/>
              </a:solidFill>
            </a:rPr>
            <a:t>Presentations from subject matter experts</a:t>
          </a:r>
        </a:p>
      </dgm:t>
    </dgm:pt>
    <dgm:pt modelId="{7A5C3C77-4262-44B5-B66E-481C3AE9F39D}" type="parTrans" cxnId="{A345F7C0-C437-4EC5-9434-7E4C0B2DD572}">
      <dgm:prSet/>
      <dgm:spPr/>
      <dgm:t>
        <a:bodyPr/>
        <a:lstStyle/>
        <a:p>
          <a:endParaRPr lang="en-US" sz="1800">
            <a:solidFill>
              <a:schemeClr val="tx1"/>
            </a:solidFill>
          </a:endParaRPr>
        </a:p>
      </dgm:t>
    </dgm:pt>
    <dgm:pt modelId="{87AB777D-8AB2-40C9-8C6C-2F16E4622822}" type="sibTrans" cxnId="{A345F7C0-C437-4EC5-9434-7E4C0B2DD572}">
      <dgm:prSet/>
      <dgm:spPr/>
      <dgm:t>
        <a:bodyPr/>
        <a:lstStyle/>
        <a:p>
          <a:endParaRPr lang="en-US" sz="1800">
            <a:solidFill>
              <a:schemeClr val="tx1"/>
            </a:solidFill>
          </a:endParaRPr>
        </a:p>
      </dgm:t>
    </dgm:pt>
    <dgm:pt modelId="{5CE24383-CA92-4F67-A15A-5BD55C9BE71C}">
      <dgm:prSet phldrT="[Text]" custT="1"/>
      <dgm:spPr/>
      <dgm:t>
        <a:bodyPr/>
        <a:lstStyle/>
        <a:p>
          <a:pPr>
            <a:buFont typeface="Arial" panose="020B0604020202020204" pitchFamily="34" charset="0"/>
            <a:buChar char="•"/>
          </a:pPr>
          <a:r>
            <a:rPr lang="en-US" sz="1800">
              <a:solidFill>
                <a:schemeClr val="tx1"/>
              </a:solidFill>
            </a:rPr>
            <a:t>Update on Needs Assessment</a:t>
          </a:r>
        </a:p>
      </dgm:t>
    </dgm:pt>
    <dgm:pt modelId="{ECB11AEE-BB98-4FA3-B993-F6EFD130F4EE}" type="parTrans" cxnId="{BCF245EB-4C7A-4586-9E72-22CDEBB4D53F}">
      <dgm:prSet/>
      <dgm:spPr/>
      <dgm:t>
        <a:bodyPr/>
        <a:lstStyle/>
        <a:p>
          <a:endParaRPr lang="en-US" sz="1800">
            <a:solidFill>
              <a:schemeClr val="tx1"/>
            </a:solidFill>
          </a:endParaRPr>
        </a:p>
      </dgm:t>
    </dgm:pt>
    <dgm:pt modelId="{38D1F641-9205-430A-ADB3-E22E21C18766}" type="sibTrans" cxnId="{BCF245EB-4C7A-4586-9E72-22CDEBB4D53F}">
      <dgm:prSet/>
      <dgm:spPr/>
      <dgm:t>
        <a:bodyPr/>
        <a:lstStyle/>
        <a:p>
          <a:endParaRPr lang="en-US" sz="1800">
            <a:solidFill>
              <a:schemeClr val="tx1"/>
            </a:solidFill>
          </a:endParaRPr>
        </a:p>
      </dgm:t>
    </dgm:pt>
    <dgm:pt modelId="{763696F4-0F69-4F88-966F-A564ED9F4E02}">
      <dgm:prSet custT="1"/>
      <dgm:spPr/>
      <dgm:t>
        <a:bodyPr/>
        <a:lstStyle/>
        <a:p>
          <a:r>
            <a:rPr lang="en-US" sz="1800">
              <a:solidFill>
                <a:schemeClr val="tx1"/>
              </a:solidFill>
            </a:rPr>
            <a:t>Finalize and prioritize top five subcommittee recommendations to submit to SURG</a:t>
          </a:r>
        </a:p>
      </dgm:t>
    </dgm:pt>
    <dgm:pt modelId="{27EFF62E-1155-4DB4-892C-2F9E314EC4DA}" type="parTrans" cxnId="{81A77BB2-8157-4A76-AB4E-30A70243167B}">
      <dgm:prSet/>
      <dgm:spPr/>
      <dgm:t>
        <a:bodyPr/>
        <a:lstStyle/>
        <a:p>
          <a:endParaRPr lang="en-US">
            <a:solidFill>
              <a:schemeClr val="tx1"/>
            </a:solidFill>
          </a:endParaRPr>
        </a:p>
      </dgm:t>
    </dgm:pt>
    <dgm:pt modelId="{79A11527-59AB-4C48-AEB7-5232CB736D5F}" type="sibTrans" cxnId="{81A77BB2-8157-4A76-AB4E-30A70243167B}">
      <dgm:prSet/>
      <dgm:spPr/>
      <dgm:t>
        <a:bodyPr/>
        <a:lstStyle/>
        <a:p>
          <a:endParaRPr lang="en-US">
            <a:solidFill>
              <a:schemeClr val="tx1"/>
            </a:solidFill>
          </a:endParaRPr>
        </a:p>
      </dgm:t>
    </dgm:pt>
    <dgm:pt modelId="{C31968B3-57AF-494D-B356-F90F5F4566CF}" type="pres">
      <dgm:prSet presAssocID="{8D328474-5A02-477B-9319-D525F16FB108}" presName="Name0" presStyleCnt="0">
        <dgm:presLayoutVars>
          <dgm:chMax/>
          <dgm:chPref val="3"/>
          <dgm:dir/>
          <dgm:animOne val="branch"/>
          <dgm:animLvl val="lvl"/>
        </dgm:presLayoutVars>
      </dgm:prSet>
      <dgm:spPr/>
    </dgm:pt>
    <dgm:pt modelId="{FC224BA1-17C6-4766-B7E8-DE28C8506F52}" type="pres">
      <dgm:prSet presAssocID="{32794706-1042-4745-B90C-2ED826CE1017}" presName="composite" presStyleCnt="0"/>
      <dgm:spPr/>
    </dgm:pt>
    <dgm:pt modelId="{B019E904-0CAC-4BF9-9159-3A4B42E17236}" type="pres">
      <dgm:prSet presAssocID="{32794706-1042-4745-B90C-2ED826CE1017}" presName="FirstChild" presStyleLbl="revTx" presStyleIdx="0" presStyleCnt="8">
        <dgm:presLayoutVars>
          <dgm:chMax val="0"/>
          <dgm:chPref val="0"/>
          <dgm:bulletEnabled val="1"/>
        </dgm:presLayoutVars>
      </dgm:prSet>
      <dgm:spPr/>
    </dgm:pt>
    <dgm:pt modelId="{FE17460A-0950-4900-844F-01522063B082}" type="pres">
      <dgm:prSet presAssocID="{32794706-1042-4745-B90C-2ED826CE1017}" presName="Parent" presStyleLbl="alignNode1" presStyleIdx="0" presStyleCnt="4">
        <dgm:presLayoutVars>
          <dgm:chMax val="3"/>
          <dgm:chPref val="3"/>
          <dgm:bulletEnabled val="1"/>
        </dgm:presLayoutVars>
      </dgm:prSet>
      <dgm:spPr/>
    </dgm:pt>
    <dgm:pt modelId="{1560A5F5-9479-46C8-940B-80CE79A8DF27}" type="pres">
      <dgm:prSet presAssocID="{32794706-1042-4745-B90C-2ED826CE1017}" presName="Accent" presStyleLbl="parChTrans1D1" presStyleIdx="0" presStyleCnt="4"/>
      <dgm:spPr/>
    </dgm:pt>
    <dgm:pt modelId="{F9DCB259-B3DD-4D4D-91EC-2ABCA81725E0}" type="pres">
      <dgm:prSet presAssocID="{32794706-1042-4745-B90C-2ED826CE1017}" presName="Child" presStyleLbl="revTx" presStyleIdx="1" presStyleCnt="8" custScaleY="91520">
        <dgm:presLayoutVars>
          <dgm:chMax val="0"/>
          <dgm:chPref val="0"/>
          <dgm:bulletEnabled val="1"/>
        </dgm:presLayoutVars>
      </dgm:prSet>
      <dgm:spPr/>
    </dgm:pt>
    <dgm:pt modelId="{95A6E246-1417-4C33-AF87-93A93E6824C4}" type="pres">
      <dgm:prSet presAssocID="{A902FD8D-D243-4C68-941D-571F9D1C39E8}" presName="sibTrans" presStyleCnt="0"/>
      <dgm:spPr/>
    </dgm:pt>
    <dgm:pt modelId="{5015B1CF-605F-46D3-B0C8-296E740B604D}" type="pres">
      <dgm:prSet presAssocID="{A05D9CB4-AEC7-4670-B5E2-34BCFA949232}" presName="composite" presStyleCnt="0"/>
      <dgm:spPr/>
    </dgm:pt>
    <dgm:pt modelId="{B6909CB7-49C3-4728-BEFB-98345764B3AC}" type="pres">
      <dgm:prSet presAssocID="{A05D9CB4-AEC7-4670-B5E2-34BCFA949232}" presName="FirstChild" presStyleLbl="revTx" presStyleIdx="2" presStyleCnt="8">
        <dgm:presLayoutVars>
          <dgm:chMax val="0"/>
          <dgm:chPref val="0"/>
          <dgm:bulletEnabled val="1"/>
        </dgm:presLayoutVars>
      </dgm:prSet>
      <dgm:spPr/>
    </dgm:pt>
    <dgm:pt modelId="{2C8DA4E4-62AB-4B42-A81F-BA80D0852D40}" type="pres">
      <dgm:prSet presAssocID="{A05D9CB4-AEC7-4670-B5E2-34BCFA949232}" presName="Parent" presStyleLbl="alignNode1" presStyleIdx="1" presStyleCnt="4">
        <dgm:presLayoutVars>
          <dgm:chMax val="3"/>
          <dgm:chPref val="3"/>
          <dgm:bulletEnabled val="1"/>
        </dgm:presLayoutVars>
      </dgm:prSet>
      <dgm:spPr/>
    </dgm:pt>
    <dgm:pt modelId="{962528EB-FB46-4582-A495-E5238DC45ADB}" type="pres">
      <dgm:prSet presAssocID="{A05D9CB4-AEC7-4670-B5E2-34BCFA949232}" presName="Accent" presStyleLbl="parChTrans1D1" presStyleIdx="1" presStyleCnt="4"/>
      <dgm:spPr/>
    </dgm:pt>
    <dgm:pt modelId="{33342EA5-3CE5-4703-8739-E1FA15BDF5E5}" type="pres">
      <dgm:prSet presAssocID="{A05D9CB4-AEC7-4670-B5E2-34BCFA949232}" presName="Child" presStyleLbl="revTx" presStyleIdx="3" presStyleCnt="8">
        <dgm:presLayoutVars>
          <dgm:chMax val="0"/>
          <dgm:chPref val="0"/>
          <dgm:bulletEnabled val="1"/>
        </dgm:presLayoutVars>
      </dgm:prSet>
      <dgm:spPr/>
    </dgm:pt>
    <dgm:pt modelId="{9E9AFF34-7D1C-4E0D-AAEC-C762916BF7CA}" type="pres">
      <dgm:prSet presAssocID="{AAD12334-E685-4CDB-AA52-04D88790D620}" presName="sibTrans" presStyleCnt="0"/>
      <dgm:spPr/>
    </dgm:pt>
    <dgm:pt modelId="{B9AABCF2-B0CB-4EC2-B8AD-2330DFB37B83}" type="pres">
      <dgm:prSet presAssocID="{0AC97B31-7B15-49B9-87D4-818596473E4F}" presName="composite" presStyleCnt="0"/>
      <dgm:spPr/>
    </dgm:pt>
    <dgm:pt modelId="{60EC76C4-64A6-42DB-85C5-65B7543849E2}" type="pres">
      <dgm:prSet presAssocID="{0AC97B31-7B15-49B9-87D4-818596473E4F}" presName="FirstChild" presStyleLbl="revTx" presStyleIdx="4" presStyleCnt="8">
        <dgm:presLayoutVars>
          <dgm:chMax val="0"/>
          <dgm:chPref val="0"/>
          <dgm:bulletEnabled val="1"/>
        </dgm:presLayoutVars>
      </dgm:prSet>
      <dgm:spPr/>
    </dgm:pt>
    <dgm:pt modelId="{4199FAD2-7270-4282-B34E-3B49A977522C}" type="pres">
      <dgm:prSet presAssocID="{0AC97B31-7B15-49B9-87D4-818596473E4F}" presName="Parent" presStyleLbl="alignNode1" presStyleIdx="2" presStyleCnt="4">
        <dgm:presLayoutVars>
          <dgm:chMax val="3"/>
          <dgm:chPref val="3"/>
          <dgm:bulletEnabled val="1"/>
        </dgm:presLayoutVars>
      </dgm:prSet>
      <dgm:spPr/>
    </dgm:pt>
    <dgm:pt modelId="{3BFA8E2E-12D7-4B1E-B783-073B11DB19DF}" type="pres">
      <dgm:prSet presAssocID="{0AC97B31-7B15-49B9-87D4-818596473E4F}" presName="Accent" presStyleLbl="parChTrans1D1" presStyleIdx="2" presStyleCnt="4"/>
      <dgm:spPr/>
    </dgm:pt>
    <dgm:pt modelId="{2453E2BD-74AA-47C8-A8C5-2CA71EB9538E}" type="pres">
      <dgm:prSet presAssocID="{0AC97B31-7B15-49B9-87D4-818596473E4F}" presName="Child" presStyleLbl="revTx" presStyleIdx="5" presStyleCnt="8" custScaleY="135189">
        <dgm:presLayoutVars>
          <dgm:chMax val="0"/>
          <dgm:chPref val="0"/>
          <dgm:bulletEnabled val="1"/>
        </dgm:presLayoutVars>
      </dgm:prSet>
      <dgm:spPr/>
    </dgm:pt>
    <dgm:pt modelId="{9BEEADAE-6C42-4FA6-AA80-D6F6FB3D9A6E}" type="pres">
      <dgm:prSet presAssocID="{424C8F5F-6219-4863-8F5F-23046F6395AC}" presName="sibTrans" presStyleCnt="0"/>
      <dgm:spPr/>
    </dgm:pt>
    <dgm:pt modelId="{BC532801-D81A-45D5-BDCD-4414ED0B687F}" type="pres">
      <dgm:prSet presAssocID="{BDAFB12F-EAF8-45CF-83C0-7263F7FCAC9B}" presName="composite" presStyleCnt="0"/>
      <dgm:spPr/>
    </dgm:pt>
    <dgm:pt modelId="{B645695A-1F71-4202-8EA6-366F6C93C7FF}" type="pres">
      <dgm:prSet presAssocID="{BDAFB12F-EAF8-45CF-83C0-7263F7FCAC9B}" presName="FirstChild" presStyleLbl="revTx" presStyleIdx="6" presStyleCnt="8">
        <dgm:presLayoutVars>
          <dgm:chMax val="0"/>
          <dgm:chPref val="0"/>
          <dgm:bulletEnabled val="1"/>
        </dgm:presLayoutVars>
      </dgm:prSet>
      <dgm:spPr/>
    </dgm:pt>
    <dgm:pt modelId="{E7645D1F-0703-41A8-AEC7-1219859D5B0E}" type="pres">
      <dgm:prSet presAssocID="{BDAFB12F-EAF8-45CF-83C0-7263F7FCAC9B}" presName="Parent" presStyleLbl="alignNode1" presStyleIdx="3" presStyleCnt="4">
        <dgm:presLayoutVars>
          <dgm:chMax val="3"/>
          <dgm:chPref val="3"/>
          <dgm:bulletEnabled val="1"/>
        </dgm:presLayoutVars>
      </dgm:prSet>
      <dgm:spPr/>
    </dgm:pt>
    <dgm:pt modelId="{187C48F4-D0F6-455A-A809-6EDDDF88D9D7}" type="pres">
      <dgm:prSet presAssocID="{BDAFB12F-EAF8-45CF-83C0-7263F7FCAC9B}" presName="Accent" presStyleLbl="parChTrans1D1" presStyleIdx="3" presStyleCnt="4"/>
      <dgm:spPr/>
    </dgm:pt>
    <dgm:pt modelId="{7E5DDAAD-892E-43BE-955C-A37534F324A1}" type="pres">
      <dgm:prSet presAssocID="{BDAFB12F-EAF8-45CF-83C0-7263F7FCAC9B}" presName="Child" presStyleLbl="revTx" presStyleIdx="7" presStyleCnt="8">
        <dgm:presLayoutVars>
          <dgm:chMax val="0"/>
          <dgm:chPref val="0"/>
          <dgm:bulletEnabled val="1"/>
        </dgm:presLayoutVars>
      </dgm:prSet>
      <dgm:spPr/>
    </dgm:pt>
  </dgm:ptLst>
  <dgm:cxnLst>
    <dgm:cxn modelId="{F188A605-ADE7-4682-9106-80EE15AC22DB}" type="presOf" srcId="{763696F4-0F69-4F88-966F-A564ED9F4E02}" destId="{7E5DDAAD-892E-43BE-955C-A37534F324A1}" srcOrd="0" destOrd="1" presId="urn:microsoft.com/office/officeart/2011/layout/TabList"/>
    <dgm:cxn modelId="{BBB64208-351C-4542-ADD3-D33A9B15DF7A}" srcId="{A05D9CB4-AEC7-4670-B5E2-34BCFA949232}" destId="{2E25E719-4B2D-4D7D-8404-3AFA4B30EFB0}" srcOrd="2" destOrd="0" parTransId="{CAEE5F03-0F00-4918-A4B5-A18DBCB06DDB}" sibTransId="{95A0F567-F278-4519-B69C-93FEB4A42589}"/>
    <dgm:cxn modelId="{81667E0E-463D-4753-BCB6-47CACD5DB5E3}" srcId="{8D328474-5A02-477B-9319-D525F16FB108}" destId="{BDAFB12F-EAF8-45CF-83C0-7263F7FCAC9B}" srcOrd="3" destOrd="0" parTransId="{3BDE985A-A340-4D28-8C38-34FAC46B9BF0}" sibTransId="{4E3C72F2-50A2-4A18-AB4A-40F862C7EF87}"/>
    <dgm:cxn modelId="{AB7C940E-FCF2-40E8-AB8C-D600AD8F5F6E}" srcId="{8D328474-5A02-477B-9319-D525F16FB108}" destId="{32794706-1042-4745-B90C-2ED826CE1017}" srcOrd="0" destOrd="0" parTransId="{C825C4F4-DE96-45EE-A3E8-9DB1A5168050}" sibTransId="{A902FD8D-D243-4C68-941D-571F9D1C39E8}"/>
    <dgm:cxn modelId="{1458E024-A63A-45AD-A2D8-378E30F02009}" type="presOf" srcId="{CDE8585F-8531-4551-8326-9A16DD3C167E}" destId="{7E5DDAAD-892E-43BE-955C-A37534F324A1}" srcOrd="0" destOrd="0" presId="urn:microsoft.com/office/officeart/2011/layout/TabList"/>
    <dgm:cxn modelId="{6C367F2C-C56E-4F05-9614-466190960997}" type="presOf" srcId="{28E62231-6075-44A3-B088-73AF631DADAD}" destId="{60EC76C4-64A6-42DB-85C5-65B7543849E2}" srcOrd="0" destOrd="0" presId="urn:microsoft.com/office/officeart/2011/layout/TabList"/>
    <dgm:cxn modelId="{77220D2D-899F-44E8-9EC0-5020C8E2A545}" srcId="{A05D9CB4-AEC7-4670-B5E2-34BCFA949232}" destId="{2E8B1A0D-B3EA-4DDD-B170-F069C69F3BCA}" srcOrd="1" destOrd="0" parTransId="{1144F54D-48B3-42FB-A206-13C5652BE9B8}" sibTransId="{696FB3EC-A7D8-409B-8DEA-0F2A70DE081B}"/>
    <dgm:cxn modelId="{D7277C2F-1F13-44F2-982F-FE9D8CE983F1}" type="presOf" srcId="{E17A1CD8-93F9-4D8A-82A6-BD57067D9AA2}" destId="{2453E2BD-74AA-47C8-A8C5-2CA71EB9538E}" srcOrd="0" destOrd="2" presId="urn:microsoft.com/office/officeart/2011/layout/TabList"/>
    <dgm:cxn modelId="{1DB35630-403B-4360-A16D-83F14CA3ADFF}" srcId="{8D328474-5A02-477B-9319-D525F16FB108}" destId="{A05D9CB4-AEC7-4670-B5E2-34BCFA949232}" srcOrd="1" destOrd="0" parTransId="{D18D2E30-C8E6-45B6-92E4-58F332BA2034}" sibTransId="{AAD12334-E685-4CDB-AA52-04D88790D620}"/>
    <dgm:cxn modelId="{28081333-70FF-4FF6-8FB3-27A9F7793ECD}" srcId="{0AC97B31-7B15-49B9-87D4-818596473E4F}" destId="{28E62231-6075-44A3-B088-73AF631DADAD}" srcOrd="0" destOrd="0" parTransId="{0BD5F79E-F30E-4A78-89E3-406F315F5EFD}" sibTransId="{7B2303E1-3D55-4DE6-9D52-F691B201E502}"/>
    <dgm:cxn modelId="{99D46544-6A0B-48B0-9A59-87D003D374A4}" srcId="{BDAFB12F-EAF8-45CF-83C0-7263F7FCAC9B}" destId="{2DED1C68-ACB0-4755-831B-95C7BCA61CFC}" srcOrd="0" destOrd="0" parTransId="{159E8595-3DA6-4B2E-B39D-C6DF1E679153}" sibTransId="{6A6C3DF7-F410-49DD-8AF8-5F8DC71680F8}"/>
    <dgm:cxn modelId="{B0968A45-DE77-4596-9ED9-79BBDE80050E}" type="presOf" srcId="{8D328474-5A02-477B-9319-D525F16FB108}" destId="{C31968B3-57AF-494D-B356-F90F5F4566CF}" srcOrd="0" destOrd="0" presId="urn:microsoft.com/office/officeart/2011/layout/TabList"/>
    <dgm:cxn modelId="{9EDA8446-D371-4C77-BE58-DF19628A947E}" type="presOf" srcId="{32794706-1042-4745-B90C-2ED826CE1017}" destId="{FE17460A-0950-4900-844F-01522063B082}" srcOrd="0" destOrd="0" presId="urn:microsoft.com/office/officeart/2011/layout/TabList"/>
    <dgm:cxn modelId="{13114169-F5ED-43F9-B631-3C5D0CC181D3}" srcId="{0AC97B31-7B15-49B9-87D4-818596473E4F}" destId="{C68BEF82-ADC8-4903-995D-160279FDF553}" srcOrd="1" destOrd="0" parTransId="{57BB5608-496D-42F7-AF58-F2F059FD43C7}" sibTransId="{6296108F-C36C-4B1A-8A9F-15AC5B3841C2}"/>
    <dgm:cxn modelId="{6A55594C-CEC7-41DA-995A-42996404C687}" type="presOf" srcId="{4C3DA55E-D56C-465D-B41F-FE9A2E2E0244}" destId="{B019E904-0CAC-4BF9-9159-3A4B42E17236}" srcOrd="0" destOrd="0" presId="urn:microsoft.com/office/officeart/2011/layout/TabList"/>
    <dgm:cxn modelId="{88E9B653-44D6-43EB-A510-6ED3244C8A39}" srcId="{32794706-1042-4745-B90C-2ED826CE1017}" destId="{4C3DA55E-D56C-465D-B41F-FE9A2E2E0244}" srcOrd="0" destOrd="0" parTransId="{1B5156A4-B072-4E95-BDBD-73B6FFB348D7}" sibTransId="{11259EBC-C2EB-4D9D-A3A0-796DE22BFAEE}"/>
    <dgm:cxn modelId="{314B9F76-8780-4F6E-A1E0-8E0AD14D6786}" srcId="{8D328474-5A02-477B-9319-D525F16FB108}" destId="{0AC97B31-7B15-49B9-87D4-818596473E4F}" srcOrd="2" destOrd="0" parTransId="{B24E7507-11BF-4505-BEAB-8A9223C8021F}" sibTransId="{424C8F5F-6219-4863-8F5F-23046F6395AC}"/>
    <dgm:cxn modelId="{242F6759-7B56-4D06-8FF1-B8E8A6900005}" type="presOf" srcId="{5CE24383-CA92-4F67-A15A-5BD55C9BE71C}" destId="{2453E2BD-74AA-47C8-A8C5-2CA71EB9538E}" srcOrd="0" destOrd="1" presId="urn:microsoft.com/office/officeart/2011/layout/TabList"/>
    <dgm:cxn modelId="{27D70B82-C477-4D6D-9016-C186D832E3F2}" type="presOf" srcId="{0AC97B31-7B15-49B9-87D4-818596473E4F}" destId="{4199FAD2-7270-4282-B34E-3B49A977522C}" srcOrd="0" destOrd="0" presId="urn:microsoft.com/office/officeart/2011/layout/TabList"/>
    <dgm:cxn modelId="{F23E5282-F387-40BF-8E8B-ACE0B51149C0}" srcId="{A05D9CB4-AEC7-4670-B5E2-34BCFA949232}" destId="{829F830A-5097-40C0-9542-0D1AA0A19867}" srcOrd="0" destOrd="0" parTransId="{3F2D7519-C55E-4ADC-86E3-E0AE1BEC4845}" sibTransId="{C1B11CB1-7E89-4257-A10B-9FA3639359A8}"/>
    <dgm:cxn modelId="{DCCD0985-C448-48D7-88C8-2234C9F9B16A}" type="presOf" srcId="{2DED1C68-ACB0-4755-831B-95C7BCA61CFC}" destId="{B645695A-1F71-4202-8EA6-366F6C93C7FF}" srcOrd="0" destOrd="0" presId="urn:microsoft.com/office/officeart/2011/layout/TabList"/>
    <dgm:cxn modelId="{FE4B57B1-C592-4599-A30C-834E2B6C8B85}" srcId="{32794706-1042-4745-B90C-2ED826CE1017}" destId="{C7FA4F74-89B8-4F55-AF47-24AFDFF1DB4D}" srcOrd="2" destOrd="0" parTransId="{67F49C8C-E70C-4CF2-A8C0-D95A793069B4}" sibTransId="{D9D43DC5-87E6-4884-BA18-AE56ACAAD045}"/>
    <dgm:cxn modelId="{81A77BB2-8157-4A76-AB4E-30A70243167B}" srcId="{BDAFB12F-EAF8-45CF-83C0-7263F7FCAC9B}" destId="{763696F4-0F69-4F88-966F-A564ED9F4E02}" srcOrd="2" destOrd="0" parTransId="{27EFF62E-1155-4DB4-892C-2F9E314EC4DA}" sibTransId="{79A11527-59AB-4C48-AEB7-5232CB736D5F}"/>
    <dgm:cxn modelId="{541320C0-2C51-4E32-BD42-0DE7F40E6114}" type="presOf" srcId="{BDCDFFA4-E2EB-463F-A866-DC906397A0A1}" destId="{F9DCB259-B3DD-4D4D-91EC-2ABCA81725E0}" srcOrd="0" destOrd="0" presId="urn:microsoft.com/office/officeart/2011/layout/TabList"/>
    <dgm:cxn modelId="{A345F7C0-C437-4EC5-9434-7E4C0B2DD572}" srcId="{BDAFB12F-EAF8-45CF-83C0-7263F7FCAC9B}" destId="{CDE8585F-8531-4551-8326-9A16DD3C167E}" srcOrd="1" destOrd="0" parTransId="{7A5C3C77-4262-44B5-B66E-481C3AE9F39D}" sibTransId="{87AB777D-8AB2-40C9-8C6C-2F16E4622822}"/>
    <dgm:cxn modelId="{B48CEFD0-01DB-4911-AFE2-DC4CB22E64F5}" type="presOf" srcId="{A05D9CB4-AEC7-4670-B5E2-34BCFA949232}" destId="{2C8DA4E4-62AB-4B42-A81F-BA80D0852D40}" srcOrd="0" destOrd="0" presId="urn:microsoft.com/office/officeart/2011/layout/TabList"/>
    <dgm:cxn modelId="{581F48D1-C6E3-4AE6-9A7F-FEA68BFCCAA1}" type="presOf" srcId="{BDAFB12F-EAF8-45CF-83C0-7263F7FCAC9B}" destId="{E7645D1F-0703-41A8-AEC7-1219859D5B0E}" srcOrd="0" destOrd="0" presId="urn:microsoft.com/office/officeart/2011/layout/TabList"/>
    <dgm:cxn modelId="{F88426DF-BD7D-4614-8DFB-4A3A26302EA4}" type="presOf" srcId="{829F830A-5097-40C0-9542-0D1AA0A19867}" destId="{B6909CB7-49C3-4728-BEFB-98345764B3AC}" srcOrd="0" destOrd="0" presId="urn:microsoft.com/office/officeart/2011/layout/TabList"/>
    <dgm:cxn modelId="{7A6637DF-ECE3-4507-9EB8-D7B7679763AC}" srcId="{32794706-1042-4745-B90C-2ED826CE1017}" destId="{BDCDFFA4-E2EB-463F-A866-DC906397A0A1}" srcOrd="1" destOrd="0" parTransId="{DD4B38C5-3986-4EB5-B29F-1D91DFE03E87}" sibTransId="{2E9722C9-6243-445E-ADE3-E9415563515C}"/>
    <dgm:cxn modelId="{170394DF-9BDC-4E25-B886-67B9C4120D79}" type="presOf" srcId="{C7FA4F74-89B8-4F55-AF47-24AFDFF1DB4D}" destId="{F9DCB259-B3DD-4D4D-91EC-2ABCA81725E0}" srcOrd="0" destOrd="1" presId="urn:microsoft.com/office/officeart/2011/layout/TabList"/>
    <dgm:cxn modelId="{BCF245EB-4C7A-4586-9E72-22CDEBB4D53F}" srcId="{0AC97B31-7B15-49B9-87D4-818596473E4F}" destId="{5CE24383-CA92-4F67-A15A-5BD55C9BE71C}" srcOrd="2" destOrd="0" parTransId="{ECB11AEE-BB98-4FA3-B993-F6EFD130F4EE}" sibTransId="{38D1F641-9205-430A-ADB3-E22E21C18766}"/>
    <dgm:cxn modelId="{DA36C9EE-EB9B-4A82-A872-A5548A611500}" type="presOf" srcId="{C68BEF82-ADC8-4903-995D-160279FDF553}" destId="{2453E2BD-74AA-47C8-A8C5-2CA71EB9538E}" srcOrd="0" destOrd="0" presId="urn:microsoft.com/office/officeart/2011/layout/TabList"/>
    <dgm:cxn modelId="{A142C1F4-5F81-4C51-8EB5-675AF9AD1D54}" type="presOf" srcId="{2E8B1A0D-B3EA-4DDD-B170-F069C69F3BCA}" destId="{33342EA5-3CE5-4703-8739-E1FA15BDF5E5}" srcOrd="0" destOrd="0" presId="urn:microsoft.com/office/officeart/2011/layout/TabList"/>
    <dgm:cxn modelId="{1FBD54FA-CCCD-4D11-9BCC-847E201C95DB}" type="presOf" srcId="{2E25E719-4B2D-4D7D-8404-3AFA4B30EFB0}" destId="{33342EA5-3CE5-4703-8739-E1FA15BDF5E5}" srcOrd="0" destOrd="1" presId="urn:microsoft.com/office/officeart/2011/layout/TabList"/>
    <dgm:cxn modelId="{6EEB52FF-F72A-4053-B50A-D81177027642}" srcId="{0AC97B31-7B15-49B9-87D4-818596473E4F}" destId="{E17A1CD8-93F9-4D8A-82A6-BD57067D9AA2}" srcOrd="3" destOrd="0" parTransId="{38FB70F4-4592-4947-80D5-4B6C03570B40}" sibTransId="{DD227C7F-0452-4922-86E1-F92E8546BCD6}"/>
    <dgm:cxn modelId="{1E40DD12-C7F0-4633-9E9C-E6433D0A6870}" type="presParOf" srcId="{C31968B3-57AF-494D-B356-F90F5F4566CF}" destId="{FC224BA1-17C6-4766-B7E8-DE28C8506F52}" srcOrd="0" destOrd="0" presId="urn:microsoft.com/office/officeart/2011/layout/TabList"/>
    <dgm:cxn modelId="{69818678-F9FE-475E-A000-6631A6608502}" type="presParOf" srcId="{FC224BA1-17C6-4766-B7E8-DE28C8506F52}" destId="{B019E904-0CAC-4BF9-9159-3A4B42E17236}" srcOrd="0" destOrd="0" presId="urn:microsoft.com/office/officeart/2011/layout/TabList"/>
    <dgm:cxn modelId="{DCF86EB6-8833-453A-B797-DD8642198981}" type="presParOf" srcId="{FC224BA1-17C6-4766-B7E8-DE28C8506F52}" destId="{FE17460A-0950-4900-844F-01522063B082}" srcOrd="1" destOrd="0" presId="urn:microsoft.com/office/officeart/2011/layout/TabList"/>
    <dgm:cxn modelId="{D1D0B4FC-39B1-4A73-A5C7-8D9B607FA057}" type="presParOf" srcId="{FC224BA1-17C6-4766-B7E8-DE28C8506F52}" destId="{1560A5F5-9479-46C8-940B-80CE79A8DF27}" srcOrd="2" destOrd="0" presId="urn:microsoft.com/office/officeart/2011/layout/TabList"/>
    <dgm:cxn modelId="{6E183981-0534-4CCA-9C8E-96624D07E33E}" type="presParOf" srcId="{C31968B3-57AF-494D-B356-F90F5F4566CF}" destId="{F9DCB259-B3DD-4D4D-91EC-2ABCA81725E0}" srcOrd="1" destOrd="0" presId="urn:microsoft.com/office/officeart/2011/layout/TabList"/>
    <dgm:cxn modelId="{5961DD09-3F01-48EA-9612-15E50602C521}" type="presParOf" srcId="{C31968B3-57AF-494D-B356-F90F5F4566CF}" destId="{95A6E246-1417-4C33-AF87-93A93E6824C4}" srcOrd="2" destOrd="0" presId="urn:microsoft.com/office/officeart/2011/layout/TabList"/>
    <dgm:cxn modelId="{D2266F13-95F7-43C3-AD26-7BAA4F7B8C44}" type="presParOf" srcId="{C31968B3-57AF-494D-B356-F90F5F4566CF}" destId="{5015B1CF-605F-46D3-B0C8-296E740B604D}" srcOrd="3" destOrd="0" presId="urn:microsoft.com/office/officeart/2011/layout/TabList"/>
    <dgm:cxn modelId="{174459BE-1FC8-4F0C-94EF-8CFDB1D510AD}" type="presParOf" srcId="{5015B1CF-605F-46D3-B0C8-296E740B604D}" destId="{B6909CB7-49C3-4728-BEFB-98345764B3AC}" srcOrd="0" destOrd="0" presId="urn:microsoft.com/office/officeart/2011/layout/TabList"/>
    <dgm:cxn modelId="{79A04609-E002-4773-BF4F-8F505A5F6C15}" type="presParOf" srcId="{5015B1CF-605F-46D3-B0C8-296E740B604D}" destId="{2C8DA4E4-62AB-4B42-A81F-BA80D0852D40}" srcOrd="1" destOrd="0" presId="urn:microsoft.com/office/officeart/2011/layout/TabList"/>
    <dgm:cxn modelId="{C43783ED-636D-435C-812D-8058DD89E7A2}" type="presParOf" srcId="{5015B1CF-605F-46D3-B0C8-296E740B604D}" destId="{962528EB-FB46-4582-A495-E5238DC45ADB}" srcOrd="2" destOrd="0" presId="urn:microsoft.com/office/officeart/2011/layout/TabList"/>
    <dgm:cxn modelId="{DB3160A2-B126-45A5-B4D4-DC8218A6B3D0}" type="presParOf" srcId="{C31968B3-57AF-494D-B356-F90F5F4566CF}" destId="{33342EA5-3CE5-4703-8739-E1FA15BDF5E5}" srcOrd="4" destOrd="0" presId="urn:microsoft.com/office/officeart/2011/layout/TabList"/>
    <dgm:cxn modelId="{01D48A5B-906C-4E25-AC23-57C3C514E320}" type="presParOf" srcId="{C31968B3-57AF-494D-B356-F90F5F4566CF}" destId="{9E9AFF34-7D1C-4E0D-AAEC-C762916BF7CA}" srcOrd="5" destOrd="0" presId="urn:microsoft.com/office/officeart/2011/layout/TabList"/>
    <dgm:cxn modelId="{7CAE64C6-4F5F-4635-B431-E738E9FF8AA8}" type="presParOf" srcId="{C31968B3-57AF-494D-B356-F90F5F4566CF}" destId="{B9AABCF2-B0CB-4EC2-B8AD-2330DFB37B83}" srcOrd="6" destOrd="0" presId="urn:microsoft.com/office/officeart/2011/layout/TabList"/>
    <dgm:cxn modelId="{86C6C997-5A6C-4B8E-A358-1C4ABA558DA8}" type="presParOf" srcId="{B9AABCF2-B0CB-4EC2-B8AD-2330DFB37B83}" destId="{60EC76C4-64A6-42DB-85C5-65B7543849E2}" srcOrd="0" destOrd="0" presId="urn:microsoft.com/office/officeart/2011/layout/TabList"/>
    <dgm:cxn modelId="{97CCECCB-7EF5-4EC3-9F1C-5356710380D6}" type="presParOf" srcId="{B9AABCF2-B0CB-4EC2-B8AD-2330DFB37B83}" destId="{4199FAD2-7270-4282-B34E-3B49A977522C}" srcOrd="1" destOrd="0" presId="urn:microsoft.com/office/officeart/2011/layout/TabList"/>
    <dgm:cxn modelId="{43C3BBFE-A27B-4EB8-8E4E-40B8A2AA8909}" type="presParOf" srcId="{B9AABCF2-B0CB-4EC2-B8AD-2330DFB37B83}" destId="{3BFA8E2E-12D7-4B1E-B783-073B11DB19DF}" srcOrd="2" destOrd="0" presId="urn:microsoft.com/office/officeart/2011/layout/TabList"/>
    <dgm:cxn modelId="{70411669-7890-4487-ACA8-81DDBC5B776A}" type="presParOf" srcId="{C31968B3-57AF-494D-B356-F90F5F4566CF}" destId="{2453E2BD-74AA-47C8-A8C5-2CA71EB9538E}" srcOrd="7" destOrd="0" presId="urn:microsoft.com/office/officeart/2011/layout/TabList"/>
    <dgm:cxn modelId="{C1DAFE60-6A56-41E7-B3BD-3D3ACB4379F1}" type="presParOf" srcId="{C31968B3-57AF-494D-B356-F90F5F4566CF}" destId="{9BEEADAE-6C42-4FA6-AA80-D6F6FB3D9A6E}" srcOrd="8" destOrd="0" presId="urn:microsoft.com/office/officeart/2011/layout/TabList"/>
    <dgm:cxn modelId="{C89EE8A1-9F22-4E5E-B443-EAD5577DE529}" type="presParOf" srcId="{C31968B3-57AF-494D-B356-F90F5F4566CF}" destId="{BC532801-D81A-45D5-BDCD-4414ED0B687F}" srcOrd="9" destOrd="0" presId="urn:microsoft.com/office/officeart/2011/layout/TabList"/>
    <dgm:cxn modelId="{6B23B7AF-92B5-4612-B58F-F53D868FEDC1}" type="presParOf" srcId="{BC532801-D81A-45D5-BDCD-4414ED0B687F}" destId="{B645695A-1F71-4202-8EA6-366F6C93C7FF}" srcOrd="0" destOrd="0" presId="urn:microsoft.com/office/officeart/2011/layout/TabList"/>
    <dgm:cxn modelId="{8DC2CFA6-C744-4311-96CC-9C8D3D945A93}" type="presParOf" srcId="{BC532801-D81A-45D5-BDCD-4414ED0B687F}" destId="{E7645D1F-0703-41A8-AEC7-1219859D5B0E}" srcOrd="1" destOrd="0" presId="urn:microsoft.com/office/officeart/2011/layout/TabList"/>
    <dgm:cxn modelId="{578F4A60-8F8D-42A0-B44F-A3387783C0E3}" type="presParOf" srcId="{BC532801-D81A-45D5-BDCD-4414ED0B687F}" destId="{187C48F4-D0F6-455A-A809-6EDDDF88D9D7}" srcOrd="2" destOrd="0" presId="urn:microsoft.com/office/officeart/2011/layout/TabList"/>
    <dgm:cxn modelId="{71645C9A-8134-4F44-ABEC-E0EDEA26497B}" type="presParOf" srcId="{C31968B3-57AF-494D-B356-F90F5F4566CF}" destId="{7E5DDAAD-892E-43BE-955C-A37534F324A1}" srcOrd="10"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328474-5A02-477B-9319-D525F16FB108}" type="doc">
      <dgm:prSet loTypeId="urn:microsoft.com/office/officeart/2011/layout/TabList" loCatId="list" qsTypeId="urn:microsoft.com/office/officeart/2005/8/quickstyle/simple1" qsCatId="simple" csTypeId="urn:microsoft.com/office/officeart/2005/8/colors/colorful5" csCatId="colorful" phldr="1"/>
      <dgm:spPr/>
      <dgm:t>
        <a:bodyPr/>
        <a:lstStyle/>
        <a:p>
          <a:endParaRPr lang="en-US"/>
        </a:p>
      </dgm:t>
    </dgm:pt>
    <dgm:pt modelId="{BDCDFFA4-E2EB-463F-A866-DC906397A0A1}">
      <dgm:prSet phldrT="[Text]" custT="1"/>
      <dgm:spPr/>
      <dgm:t>
        <a:bodyPr/>
        <a:lstStyle/>
        <a:p>
          <a:r>
            <a:rPr lang="en-US" sz="2400" dirty="0">
              <a:solidFill>
                <a:schemeClr val="tx1"/>
              </a:solidFill>
            </a:rPr>
            <a:t>September</a:t>
          </a:r>
        </a:p>
      </dgm:t>
    </dgm:pt>
    <dgm:pt modelId="{DD4B38C5-3986-4EB5-B29F-1D91DFE03E87}" type="parTrans" cxnId="{7A6637DF-ECE3-4507-9EB8-D7B7679763AC}">
      <dgm:prSet/>
      <dgm:spPr/>
      <dgm:t>
        <a:bodyPr/>
        <a:lstStyle/>
        <a:p>
          <a:endParaRPr lang="en-US" sz="2000">
            <a:solidFill>
              <a:schemeClr val="tx1"/>
            </a:solidFill>
          </a:endParaRPr>
        </a:p>
      </dgm:t>
    </dgm:pt>
    <dgm:pt modelId="{2E9722C9-6243-445E-ADE3-E9415563515C}" type="sibTrans" cxnId="{7A6637DF-ECE3-4507-9EB8-D7B7679763AC}">
      <dgm:prSet/>
      <dgm:spPr/>
      <dgm:t>
        <a:bodyPr/>
        <a:lstStyle/>
        <a:p>
          <a:endParaRPr lang="en-US" sz="2000">
            <a:solidFill>
              <a:schemeClr val="tx1"/>
            </a:solidFill>
          </a:endParaRPr>
        </a:p>
      </dgm:t>
    </dgm:pt>
    <dgm:pt modelId="{829F830A-5097-40C0-9542-0D1AA0A19867}">
      <dgm:prSet phldrT="[Text]" custT="1"/>
      <dgm:spPr/>
      <dgm:t>
        <a:bodyPr/>
        <a:lstStyle/>
        <a:p>
          <a:r>
            <a:rPr lang="en-US" sz="2400" dirty="0">
              <a:solidFill>
                <a:schemeClr val="tx1"/>
              </a:solidFill>
            </a:rPr>
            <a:t>SURG Meeting</a:t>
          </a:r>
        </a:p>
      </dgm:t>
    </dgm:pt>
    <dgm:pt modelId="{3F2D7519-C55E-4ADC-86E3-E0AE1BEC4845}" type="parTrans" cxnId="{F23E5282-F387-40BF-8E8B-ACE0B51149C0}">
      <dgm:prSet/>
      <dgm:spPr/>
      <dgm:t>
        <a:bodyPr/>
        <a:lstStyle/>
        <a:p>
          <a:endParaRPr lang="en-US" sz="2000">
            <a:solidFill>
              <a:schemeClr val="tx1"/>
            </a:solidFill>
          </a:endParaRPr>
        </a:p>
      </dgm:t>
    </dgm:pt>
    <dgm:pt modelId="{C1B11CB1-7E89-4257-A10B-9FA3639359A8}" type="sibTrans" cxnId="{F23E5282-F387-40BF-8E8B-ACE0B51149C0}">
      <dgm:prSet/>
      <dgm:spPr/>
      <dgm:t>
        <a:bodyPr/>
        <a:lstStyle/>
        <a:p>
          <a:endParaRPr lang="en-US" sz="2000">
            <a:solidFill>
              <a:schemeClr val="tx1"/>
            </a:solidFill>
          </a:endParaRPr>
        </a:p>
      </dgm:t>
    </dgm:pt>
    <dgm:pt modelId="{2E8B1A0D-B3EA-4DDD-B170-F069C69F3BCA}">
      <dgm:prSet phldrT="[Text]" custT="1"/>
      <dgm:spPr/>
      <dgm:t>
        <a:bodyPr/>
        <a:lstStyle/>
        <a:p>
          <a:r>
            <a:rPr lang="en-US" sz="1400" dirty="0">
              <a:solidFill>
                <a:schemeClr val="tx1"/>
              </a:solidFill>
            </a:rPr>
            <a:t>Discussion and possible action on subcommittee recommendations</a:t>
          </a:r>
        </a:p>
      </dgm:t>
    </dgm:pt>
    <dgm:pt modelId="{1144F54D-48B3-42FB-A206-13C5652BE9B8}" type="parTrans" cxnId="{77220D2D-899F-44E8-9EC0-5020C8E2A545}">
      <dgm:prSet/>
      <dgm:spPr/>
      <dgm:t>
        <a:bodyPr/>
        <a:lstStyle/>
        <a:p>
          <a:endParaRPr lang="en-US" sz="2000">
            <a:solidFill>
              <a:schemeClr val="tx1"/>
            </a:solidFill>
          </a:endParaRPr>
        </a:p>
      </dgm:t>
    </dgm:pt>
    <dgm:pt modelId="{696FB3EC-A7D8-409B-8DEA-0F2A70DE081B}" type="sibTrans" cxnId="{77220D2D-899F-44E8-9EC0-5020C8E2A545}">
      <dgm:prSet/>
      <dgm:spPr/>
      <dgm:t>
        <a:bodyPr/>
        <a:lstStyle/>
        <a:p>
          <a:endParaRPr lang="en-US" sz="2000">
            <a:solidFill>
              <a:schemeClr val="tx1"/>
            </a:solidFill>
          </a:endParaRPr>
        </a:p>
      </dgm:t>
    </dgm:pt>
    <dgm:pt modelId="{0AC97B31-7B15-49B9-87D4-818596473E4F}">
      <dgm:prSet phldrT="[Text]" custT="1"/>
      <dgm:spPr/>
      <dgm:t>
        <a:bodyPr/>
        <a:lstStyle/>
        <a:p>
          <a:r>
            <a:rPr lang="en-US" sz="2400" dirty="0">
              <a:solidFill>
                <a:schemeClr val="tx1"/>
              </a:solidFill>
            </a:rPr>
            <a:t>October/November</a:t>
          </a:r>
        </a:p>
      </dgm:t>
    </dgm:pt>
    <dgm:pt modelId="{B24E7507-11BF-4505-BEAB-8A9223C8021F}" type="parTrans" cxnId="{314B9F76-8780-4F6E-A1E0-8E0AD14D6786}">
      <dgm:prSet/>
      <dgm:spPr/>
      <dgm:t>
        <a:bodyPr/>
        <a:lstStyle/>
        <a:p>
          <a:endParaRPr lang="en-US" sz="2000">
            <a:solidFill>
              <a:schemeClr val="tx1"/>
            </a:solidFill>
          </a:endParaRPr>
        </a:p>
      </dgm:t>
    </dgm:pt>
    <dgm:pt modelId="{424C8F5F-6219-4863-8F5F-23046F6395AC}" type="sibTrans" cxnId="{314B9F76-8780-4F6E-A1E0-8E0AD14D6786}">
      <dgm:prSet/>
      <dgm:spPr/>
      <dgm:t>
        <a:bodyPr/>
        <a:lstStyle/>
        <a:p>
          <a:endParaRPr lang="en-US" sz="2000">
            <a:solidFill>
              <a:schemeClr val="tx1"/>
            </a:solidFill>
          </a:endParaRPr>
        </a:p>
      </dgm:t>
    </dgm:pt>
    <dgm:pt modelId="{28E62231-6075-44A3-B088-73AF631DADAD}">
      <dgm:prSet phldrT="[Text]" custT="1"/>
      <dgm:spPr/>
      <dgm:t>
        <a:bodyPr/>
        <a:lstStyle/>
        <a:p>
          <a:r>
            <a:rPr lang="en-US" sz="2400">
              <a:solidFill>
                <a:schemeClr val="tx1"/>
              </a:solidFill>
            </a:rPr>
            <a:t>Subcommittee Meetings</a:t>
          </a:r>
        </a:p>
      </dgm:t>
    </dgm:pt>
    <dgm:pt modelId="{0BD5F79E-F30E-4A78-89E3-406F315F5EFD}" type="parTrans" cxnId="{28081333-70FF-4FF6-8FB3-27A9F7793ECD}">
      <dgm:prSet/>
      <dgm:spPr/>
      <dgm:t>
        <a:bodyPr/>
        <a:lstStyle/>
        <a:p>
          <a:endParaRPr lang="en-US" sz="2000">
            <a:solidFill>
              <a:schemeClr val="tx1"/>
            </a:solidFill>
          </a:endParaRPr>
        </a:p>
      </dgm:t>
    </dgm:pt>
    <dgm:pt modelId="{7B2303E1-3D55-4DE6-9D52-F691B201E502}" type="sibTrans" cxnId="{28081333-70FF-4FF6-8FB3-27A9F7793ECD}">
      <dgm:prSet/>
      <dgm:spPr/>
      <dgm:t>
        <a:bodyPr/>
        <a:lstStyle/>
        <a:p>
          <a:endParaRPr lang="en-US" sz="2000">
            <a:solidFill>
              <a:schemeClr val="tx1"/>
            </a:solidFill>
          </a:endParaRPr>
        </a:p>
      </dgm:t>
    </dgm:pt>
    <dgm:pt modelId="{E17A1CD8-93F9-4D8A-82A6-BD57067D9AA2}">
      <dgm:prSet phldrT="[Text]" custT="1"/>
      <dgm:spPr/>
      <dgm:t>
        <a:bodyPr/>
        <a:lstStyle/>
        <a:p>
          <a:r>
            <a:rPr lang="en-US" sz="1400" dirty="0">
              <a:solidFill>
                <a:schemeClr val="tx1"/>
              </a:solidFill>
            </a:rPr>
            <a:t>Refine recommendations based on feedback from the SURG</a:t>
          </a:r>
        </a:p>
      </dgm:t>
    </dgm:pt>
    <dgm:pt modelId="{38FB70F4-4592-4947-80D5-4B6C03570B40}" type="parTrans" cxnId="{6EEB52FF-F72A-4053-B50A-D81177027642}">
      <dgm:prSet/>
      <dgm:spPr/>
      <dgm:t>
        <a:bodyPr/>
        <a:lstStyle/>
        <a:p>
          <a:endParaRPr lang="en-US" sz="2000">
            <a:solidFill>
              <a:schemeClr val="tx1"/>
            </a:solidFill>
          </a:endParaRPr>
        </a:p>
      </dgm:t>
    </dgm:pt>
    <dgm:pt modelId="{DD227C7F-0452-4922-86E1-F92E8546BCD6}" type="sibTrans" cxnId="{6EEB52FF-F72A-4053-B50A-D81177027642}">
      <dgm:prSet/>
      <dgm:spPr/>
      <dgm:t>
        <a:bodyPr/>
        <a:lstStyle/>
        <a:p>
          <a:endParaRPr lang="en-US" sz="2000">
            <a:solidFill>
              <a:schemeClr val="tx1"/>
            </a:solidFill>
          </a:endParaRPr>
        </a:p>
      </dgm:t>
    </dgm:pt>
    <dgm:pt modelId="{8B12FFBE-F5C8-40EE-92A9-F20E2ECCE452}">
      <dgm:prSet phldrT="[Text]" custT="1"/>
      <dgm:spPr/>
      <dgm:t>
        <a:bodyPr/>
        <a:lstStyle/>
        <a:p>
          <a:r>
            <a:rPr lang="en-US" sz="2400">
              <a:solidFill>
                <a:schemeClr val="tx1"/>
              </a:solidFill>
            </a:rPr>
            <a:t>December</a:t>
          </a:r>
        </a:p>
      </dgm:t>
    </dgm:pt>
    <dgm:pt modelId="{BC20737B-DFA8-4F7E-87DB-D8332C8CDD27}" type="parTrans" cxnId="{7CEF7F76-3C93-46AE-97A5-9958135F2534}">
      <dgm:prSet/>
      <dgm:spPr/>
      <dgm:t>
        <a:bodyPr/>
        <a:lstStyle/>
        <a:p>
          <a:endParaRPr lang="en-US" sz="2000">
            <a:solidFill>
              <a:schemeClr val="tx1"/>
            </a:solidFill>
          </a:endParaRPr>
        </a:p>
      </dgm:t>
    </dgm:pt>
    <dgm:pt modelId="{D2A0A704-A138-4DBB-AC5A-DCADF023384D}" type="sibTrans" cxnId="{7CEF7F76-3C93-46AE-97A5-9958135F2534}">
      <dgm:prSet/>
      <dgm:spPr/>
      <dgm:t>
        <a:bodyPr/>
        <a:lstStyle/>
        <a:p>
          <a:endParaRPr lang="en-US" sz="2000">
            <a:solidFill>
              <a:schemeClr val="tx1"/>
            </a:solidFill>
          </a:endParaRPr>
        </a:p>
      </dgm:t>
    </dgm:pt>
    <dgm:pt modelId="{CF344823-D368-4E79-85F8-0F9AA7328BED}">
      <dgm:prSet phldrT="[Text]" custT="1"/>
      <dgm:spPr/>
      <dgm:t>
        <a:bodyPr/>
        <a:lstStyle/>
        <a:p>
          <a:r>
            <a:rPr lang="en-US" sz="2400" dirty="0">
              <a:solidFill>
                <a:schemeClr val="tx1"/>
              </a:solidFill>
            </a:rPr>
            <a:t>SURG Meeting</a:t>
          </a:r>
        </a:p>
      </dgm:t>
    </dgm:pt>
    <dgm:pt modelId="{FC280C52-39E8-430C-BCDB-88CFE77A02E1}" type="parTrans" cxnId="{102A7C23-58F9-4765-8A19-3583F6AED802}">
      <dgm:prSet/>
      <dgm:spPr/>
      <dgm:t>
        <a:bodyPr/>
        <a:lstStyle/>
        <a:p>
          <a:endParaRPr lang="en-US" sz="2000">
            <a:solidFill>
              <a:schemeClr val="tx1"/>
            </a:solidFill>
          </a:endParaRPr>
        </a:p>
      </dgm:t>
    </dgm:pt>
    <dgm:pt modelId="{554218C3-F251-4A1D-B6BF-27FF92E1EC5B}" type="sibTrans" cxnId="{102A7C23-58F9-4765-8A19-3583F6AED802}">
      <dgm:prSet/>
      <dgm:spPr/>
      <dgm:t>
        <a:bodyPr/>
        <a:lstStyle/>
        <a:p>
          <a:endParaRPr lang="en-US" sz="2000">
            <a:solidFill>
              <a:schemeClr val="tx1"/>
            </a:solidFill>
          </a:endParaRPr>
        </a:p>
      </dgm:t>
    </dgm:pt>
    <dgm:pt modelId="{7ED9FA0C-C80B-4FB3-8AD2-6DA5FB0A38B6}">
      <dgm:prSet phldrT="[Text]" custT="1"/>
      <dgm:spPr/>
      <dgm:t>
        <a:bodyPr/>
        <a:lstStyle/>
        <a:p>
          <a:r>
            <a:rPr lang="en-US" sz="1400" dirty="0">
              <a:solidFill>
                <a:schemeClr val="tx1"/>
              </a:solidFill>
            </a:rPr>
            <a:t>Review outline of  SURG Annual Report</a:t>
          </a:r>
        </a:p>
      </dgm:t>
    </dgm:pt>
    <dgm:pt modelId="{4975A77D-FA51-4920-A5D4-BD961019B6A9}" type="parTrans" cxnId="{16BBB07A-AE92-40C1-ADC6-703CAA5C2240}">
      <dgm:prSet/>
      <dgm:spPr/>
      <dgm:t>
        <a:bodyPr/>
        <a:lstStyle/>
        <a:p>
          <a:endParaRPr lang="en-US" sz="2000">
            <a:solidFill>
              <a:schemeClr val="tx1"/>
            </a:solidFill>
          </a:endParaRPr>
        </a:p>
      </dgm:t>
    </dgm:pt>
    <dgm:pt modelId="{F9D0F249-24AE-4BB3-8523-715F061F2006}" type="sibTrans" cxnId="{16BBB07A-AE92-40C1-ADC6-703CAA5C2240}">
      <dgm:prSet/>
      <dgm:spPr/>
      <dgm:t>
        <a:bodyPr/>
        <a:lstStyle/>
        <a:p>
          <a:endParaRPr lang="en-US" sz="2000">
            <a:solidFill>
              <a:schemeClr val="tx1"/>
            </a:solidFill>
          </a:endParaRPr>
        </a:p>
      </dgm:t>
    </dgm:pt>
    <dgm:pt modelId="{211278A3-FAE9-4FFA-9740-0AEDCCF3FCFB}">
      <dgm:prSet phldrT="[Text]" custT="1"/>
      <dgm:spPr/>
      <dgm:t>
        <a:bodyPr/>
        <a:lstStyle/>
        <a:p>
          <a:r>
            <a:rPr lang="en-US" sz="1400" dirty="0">
              <a:solidFill>
                <a:schemeClr val="tx1"/>
              </a:solidFill>
            </a:rPr>
            <a:t>Presentation of DHHS Annual Report </a:t>
          </a:r>
        </a:p>
      </dgm:t>
    </dgm:pt>
    <dgm:pt modelId="{9B4AE28E-2104-48B6-9FEC-CAC7C47D4B01}" type="parTrans" cxnId="{2404DE89-3432-4CBA-B381-0C3F0259ED62}">
      <dgm:prSet/>
      <dgm:spPr/>
      <dgm:t>
        <a:bodyPr/>
        <a:lstStyle/>
        <a:p>
          <a:endParaRPr lang="en-US" sz="2000">
            <a:solidFill>
              <a:schemeClr val="tx1"/>
            </a:solidFill>
          </a:endParaRPr>
        </a:p>
      </dgm:t>
    </dgm:pt>
    <dgm:pt modelId="{685894BA-9EBB-4A1D-B898-8ACA61A080BD}" type="sibTrans" cxnId="{2404DE89-3432-4CBA-B381-0C3F0259ED62}">
      <dgm:prSet/>
      <dgm:spPr/>
      <dgm:t>
        <a:bodyPr/>
        <a:lstStyle/>
        <a:p>
          <a:endParaRPr lang="en-US" sz="2000">
            <a:solidFill>
              <a:schemeClr val="tx1"/>
            </a:solidFill>
          </a:endParaRPr>
        </a:p>
      </dgm:t>
    </dgm:pt>
    <dgm:pt modelId="{6209263F-84AA-4A99-A488-832CDFD1EA87}">
      <dgm:prSet phldrT="[Text]" custT="1"/>
      <dgm:spPr/>
      <dgm:t>
        <a:bodyPr/>
        <a:lstStyle/>
        <a:p>
          <a:r>
            <a:rPr lang="en-US" sz="1400" dirty="0">
              <a:solidFill>
                <a:schemeClr val="tx1"/>
              </a:solidFill>
            </a:rPr>
            <a:t>Finalize recommendations to be included in the SURG Annual Report</a:t>
          </a:r>
        </a:p>
      </dgm:t>
    </dgm:pt>
    <dgm:pt modelId="{0F7395A7-0CCD-420C-A685-9826298C8A53}" type="parTrans" cxnId="{92513613-05B8-4F5F-B934-56ED3CD78A58}">
      <dgm:prSet/>
      <dgm:spPr/>
      <dgm:t>
        <a:bodyPr/>
        <a:lstStyle/>
        <a:p>
          <a:endParaRPr lang="en-US" sz="2000">
            <a:solidFill>
              <a:schemeClr val="tx1"/>
            </a:solidFill>
          </a:endParaRPr>
        </a:p>
      </dgm:t>
    </dgm:pt>
    <dgm:pt modelId="{DF183BC1-3D6D-48CC-88A4-860846317682}" type="sibTrans" cxnId="{92513613-05B8-4F5F-B934-56ED3CD78A58}">
      <dgm:prSet/>
      <dgm:spPr/>
      <dgm:t>
        <a:bodyPr/>
        <a:lstStyle/>
        <a:p>
          <a:endParaRPr lang="en-US" sz="2000">
            <a:solidFill>
              <a:schemeClr val="tx1"/>
            </a:solidFill>
          </a:endParaRPr>
        </a:p>
      </dgm:t>
    </dgm:pt>
    <dgm:pt modelId="{866C3904-ED5D-4E09-A3BF-FC68D6A70409}">
      <dgm:prSet phldrT="[Text]" custT="1"/>
      <dgm:spPr/>
      <dgm:t>
        <a:bodyPr/>
        <a:lstStyle/>
        <a:p>
          <a:r>
            <a:rPr lang="en-US" sz="2400">
              <a:solidFill>
                <a:schemeClr val="tx1"/>
              </a:solidFill>
            </a:rPr>
            <a:t>January</a:t>
          </a:r>
        </a:p>
      </dgm:t>
    </dgm:pt>
    <dgm:pt modelId="{C03FECCA-E048-4008-B2DD-81B07EAD99F9}" type="parTrans" cxnId="{0F022EEC-49E6-41F0-87AD-1D77A7AF0D4A}">
      <dgm:prSet/>
      <dgm:spPr/>
      <dgm:t>
        <a:bodyPr/>
        <a:lstStyle/>
        <a:p>
          <a:endParaRPr lang="en-US" sz="2000">
            <a:solidFill>
              <a:schemeClr val="tx1"/>
            </a:solidFill>
          </a:endParaRPr>
        </a:p>
      </dgm:t>
    </dgm:pt>
    <dgm:pt modelId="{1A15E812-DBA9-4C50-8F59-C4D225F1CCCB}" type="sibTrans" cxnId="{0F022EEC-49E6-41F0-87AD-1D77A7AF0D4A}">
      <dgm:prSet/>
      <dgm:spPr/>
      <dgm:t>
        <a:bodyPr/>
        <a:lstStyle/>
        <a:p>
          <a:endParaRPr lang="en-US" sz="2000">
            <a:solidFill>
              <a:schemeClr val="tx1"/>
            </a:solidFill>
          </a:endParaRPr>
        </a:p>
      </dgm:t>
    </dgm:pt>
    <dgm:pt modelId="{D505717C-87CE-4441-8B78-248FEC295660}">
      <dgm:prSet phldrT="[Text]" custT="1"/>
      <dgm:spPr/>
      <dgm:t>
        <a:bodyPr/>
        <a:lstStyle/>
        <a:p>
          <a:r>
            <a:rPr lang="en-US" sz="2400">
              <a:solidFill>
                <a:schemeClr val="tx1"/>
              </a:solidFill>
            </a:rPr>
            <a:t>SURG Meeting</a:t>
          </a:r>
        </a:p>
      </dgm:t>
    </dgm:pt>
    <dgm:pt modelId="{70E88210-3C6D-4BAB-8041-F10F779CE8AF}" type="parTrans" cxnId="{B75F6FC1-7DEE-4594-A813-8ABC3B3D2C84}">
      <dgm:prSet/>
      <dgm:spPr/>
      <dgm:t>
        <a:bodyPr/>
        <a:lstStyle/>
        <a:p>
          <a:endParaRPr lang="en-US" sz="2000">
            <a:solidFill>
              <a:schemeClr val="tx1"/>
            </a:solidFill>
          </a:endParaRPr>
        </a:p>
      </dgm:t>
    </dgm:pt>
    <dgm:pt modelId="{E21D7DBA-824A-402D-BE00-7E9183540265}" type="sibTrans" cxnId="{B75F6FC1-7DEE-4594-A813-8ABC3B3D2C84}">
      <dgm:prSet/>
      <dgm:spPr/>
      <dgm:t>
        <a:bodyPr/>
        <a:lstStyle/>
        <a:p>
          <a:endParaRPr lang="en-US" sz="2000">
            <a:solidFill>
              <a:schemeClr val="tx1"/>
            </a:solidFill>
          </a:endParaRPr>
        </a:p>
      </dgm:t>
    </dgm:pt>
    <dgm:pt modelId="{5AB0937B-F189-466F-85D4-D85A0FBF3EA3}">
      <dgm:prSet phldrT="[Text]" custT="1"/>
      <dgm:spPr/>
      <dgm:t>
        <a:bodyPr/>
        <a:lstStyle/>
        <a:p>
          <a:r>
            <a:rPr lang="en-US" sz="1400" dirty="0">
              <a:solidFill>
                <a:schemeClr val="tx1"/>
              </a:solidFill>
            </a:rPr>
            <a:t>Approval of final Annual Report</a:t>
          </a:r>
        </a:p>
      </dgm:t>
    </dgm:pt>
    <dgm:pt modelId="{BAF8E026-09CC-471E-8EFE-E2096B598BF9}" type="parTrans" cxnId="{E74D8C15-3181-4BD0-A832-48EBD35D83B8}">
      <dgm:prSet/>
      <dgm:spPr/>
      <dgm:t>
        <a:bodyPr/>
        <a:lstStyle/>
        <a:p>
          <a:endParaRPr lang="en-US" sz="2000">
            <a:solidFill>
              <a:schemeClr val="tx1"/>
            </a:solidFill>
          </a:endParaRPr>
        </a:p>
      </dgm:t>
    </dgm:pt>
    <dgm:pt modelId="{EC458C72-EE55-4879-A5D5-CB59DE18AFA2}" type="sibTrans" cxnId="{E74D8C15-3181-4BD0-A832-48EBD35D83B8}">
      <dgm:prSet/>
      <dgm:spPr/>
      <dgm:t>
        <a:bodyPr/>
        <a:lstStyle/>
        <a:p>
          <a:endParaRPr lang="en-US" sz="2000">
            <a:solidFill>
              <a:schemeClr val="tx1"/>
            </a:solidFill>
          </a:endParaRPr>
        </a:p>
      </dgm:t>
    </dgm:pt>
    <dgm:pt modelId="{C3AABAF0-9F94-442B-93E7-90C19A0D0F5B}">
      <dgm:prSet phldrT="[Text]" custT="1"/>
      <dgm:spPr/>
      <dgm:t>
        <a:bodyPr/>
        <a:lstStyle/>
        <a:p>
          <a:r>
            <a:rPr lang="en-US" sz="1400" dirty="0">
              <a:solidFill>
                <a:schemeClr val="tx1"/>
              </a:solidFill>
            </a:rPr>
            <a:t>Identify policy recommendations for bill draft requests</a:t>
          </a:r>
        </a:p>
      </dgm:t>
    </dgm:pt>
    <dgm:pt modelId="{D8C0EC88-2E70-48BC-A163-1721A37D2A99}" type="parTrans" cxnId="{76453323-D52E-46C7-9565-3C503BEC9B43}">
      <dgm:prSet/>
      <dgm:spPr/>
      <dgm:t>
        <a:bodyPr/>
        <a:lstStyle/>
        <a:p>
          <a:endParaRPr lang="en-US" sz="2000">
            <a:solidFill>
              <a:schemeClr val="tx1"/>
            </a:solidFill>
          </a:endParaRPr>
        </a:p>
      </dgm:t>
    </dgm:pt>
    <dgm:pt modelId="{DF6DB860-6989-43EE-B62C-54B94E1F9F9B}" type="sibTrans" cxnId="{76453323-D52E-46C7-9565-3C503BEC9B43}">
      <dgm:prSet/>
      <dgm:spPr/>
      <dgm:t>
        <a:bodyPr/>
        <a:lstStyle/>
        <a:p>
          <a:endParaRPr lang="en-US" sz="2000">
            <a:solidFill>
              <a:schemeClr val="tx1"/>
            </a:solidFill>
          </a:endParaRPr>
        </a:p>
      </dgm:t>
    </dgm:pt>
    <dgm:pt modelId="{6B6D805B-4FFB-4B9B-B971-FEA92A837A28}">
      <dgm:prSet phldrT="[Text]" custT="1"/>
      <dgm:spPr/>
      <dgm:t>
        <a:bodyPr/>
        <a:lstStyle/>
        <a:p>
          <a:r>
            <a:rPr lang="en-US" sz="1400">
              <a:solidFill>
                <a:schemeClr val="tx1"/>
              </a:solidFill>
            </a:rPr>
            <a:t>Finalize recommendations for bill draft requests</a:t>
          </a:r>
        </a:p>
      </dgm:t>
    </dgm:pt>
    <dgm:pt modelId="{E2A8F4A2-FCB5-484B-A459-98A1C2174E4A}" type="parTrans" cxnId="{E1A0DEC1-3AC5-47F2-99CD-1133392830AF}">
      <dgm:prSet/>
      <dgm:spPr/>
      <dgm:t>
        <a:bodyPr/>
        <a:lstStyle/>
        <a:p>
          <a:endParaRPr lang="en-US" sz="2000">
            <a:solidFill>
              <a:schemeClr val="tx1"/>
            </a:solidFill>
          </a:endParaRPr>
        </a:p>
      </dgm:t>
    </dgm:pt>
    <dgm:pt modelId="{525FA1D8-4F5C-483E-BA0D-4D7B43E5C171}" type="sibTrans" cxnId="{E1A0DEC1-3AC5-47F2-99CD-1133392830AF}">
      <dgm:prSet/>
      <dgm:spPr/>
      <dgm:t>
        <a:bodyPr/>
        <a:lstStyle/>
        <a:p>
          <a:endParaRPr lang="en-US" sz="2000">
            <a:solidFill>
              <a:schemeClr val="tx1"/>
            </a:solidFill>
          </a:endParaRPr>
        </a:p>
      </dgm:t>
    </dgm:pt>
    <dgm:pt modelId="{05325545-9847-4B17-91A0-F2E71F45297E}">
      <dgm:prSet phldrT="[Text]" custT="1"/>
      <dgm:spPr/>
      <dgm:t>
        <a:bodyPr/>
        <a:lstStyle/>
        <a:p>
          <a:r>
            <a:rPr lang="en-US" sz="1400" dirty="0">
              <a:solidFill>
                <a:schemeClr val="tx1"/>
              </a:solidFill>
            </a:rPr>
            <a:t>Subcommittee meetings may be scheduled as needed   </a:t>
          </a:r>
        </a:p>
      </dgm:t>
    </dgm:pt>
    <dgm:pt modelId="{6C19BE4F-E05D-40C2-B308-743FB4B7FFDC}" type="parTrans" cxnId="{5F8B829A-96CC-4FB6-8B29-44A253012179}">
      <dgm:prSet/>
      <dgm:spPr/>
      <dgm:t>
        <a:bodyPr/>
        <a:lstStyle/>
        <a:p>
          <a:endParaRPr lang="en-US" sz="2000">
            <a:solidFill>
              <a:schemeClr val="tx1"/>
            </a:solidFill>
          </a:endParaRPr>
        </a:p>
      </dgm:t>
    </dgm:pt>
    <dgm:pt modelId="{84B1E1DF-A2DC-400D-ADF8-3B344896F78A}" type="sibTrans" cxnId="{5F8B829A-96CC-4FB6-8B29-44A253012179}">
      <dgm:prSet/>
      <dgm:spPr/>
      <dgm:t>
        <a:bodyPr/>
        <a:lstStyle/>
        <a:p>
          <a:endParaRPr lang="en-US" sz="2000">
            <a:solidFill>
              <a:schemeClr val="tx1"/>
            </a:solidFill>
          </a:endParaRPr>
        </a:p>
      </dgm:t>
    </dgm:pt>
    <dgm:pt modelId="{C31968B3-57AF-494D-B356-F90F5F4566CF}" type="pres">
      <dgm:prSet presAssocID="{8D328474-5A02-477B-9319-D525F16FB108}" presName="Name0" presStyleCnt="0">
        <dgm:presLayoutVars>
          <dgm:chMax/>
          <dgm:chPref val="3"/>
          <dgm:dir/>
          <dgm:animOne val="branch"/>
          <dgm:animLvl val="lvl"/>
        </dgm:presLayoutVars>
      </dgm:prSet>
      <dgm:spPr/>
    </dgm:pt>
    <dgm:pt modelId="{0778A4CC-0EBD-4ABC-9F98-14F4F90D078D}" type="pres">
      <dgm:prSet presAssocID="{BDCDFFA4-E2EB-463F-A866-DC906397A0A1}" presName="composite" presStyleCnt="0"/>
      <dgm:spPr/>
    </dgm:pt>
    <dgm:pt modelId="{31B4E525-8904-4C92-A753-152AE0E8B26E}" type="pres">
      <dgm:prSet presAssocID="{BDCDFFA4-E2EB-463F-A866-DC906397A0A1}" presName="FirstChild" presStyleLbl="revTx" presStyleIdx="0" presStyleCnt="8">
        <dgm:presLayoutVars>
          <dgm:chMax val="0"/>
          <dgm:chPref val="0"/>
          <dgm:bulletEnabled val="1"/>
        </dgm:presLayoutVars>
      </dgm:prSet>
      <dgm:spPr/>
    </dgm:pt>
    <dgm:pt modelId="{15EDA76D-684D-4BC8-8B68-19CD7910C1F0}" type="pres">
      <dgm:prSet presAssocID="{BDCDFFA4-E2EB-463F-A866-DC906397A0A1}" presName="Parent" presStyleLbl="alignNode1" presStyleIdx="0" presStyleCnt="4">
        <dgm:presLayoutVars>
          <dgm:chMax val="3"/>
          <dgm:chPref val="3"/>
          <dgm:bulletEnabled val="1"/>
        </dgm:presLayoutVars>
      </dgm:prSet>
      <dgm:spPr/>
    </dgm:pt>
    <dgm:pt modelId="{2685EDD1-247F-4352-82E5-494335BEA235}" type="pres">
      <dgm:prSet presAssocID="{BDCDFFA4-E2EB-463F-A866-DC906397A0A1}" presName="Accent" presStyleLbl="parChTrans1D1" presStyleIdx="0" presStyleCnt="4"/>
      <dgm:spPr/>
    </dgm:pt>
    <dgm:pt modelId="{AE82D9E4-54B5-44D2-89BD-8EB61097E69C}" type="pres">
      <dgm:prSet presAssocID="{BDCDFFA4-E2EB-463F-A866-DC906397A0A1}" presName="Child" presStyleLbl="revTx" presStyleIdx="1" presStyleCnt="8" custScaleY="80037">
        <dgm:presLayoutVars>
          <dgm:chMax val="0"/>
          <dgm:chPref val="0"/>
          <dgm:bulletEnabled val="1"/>
        </dgm:presLayoutVars>
      </dgm:prSet>
      <dgm:spPr/>
    </dgm:pt>
    <dgm:pt modelId="{5DC5363D-F795-4FCE-B251-5F5490F4C432}" type="pres">
      <dgm:prSet presAssocID="{2E9722C9-6243-445E-ADE3-E9415563515C}" presName="sibTrans" presStyleCnt="0"/>
      <dgm:spPr/>
    </dgm:pt>
    <dgm:pt modelId="{B9AABCF2-B0CB-4EC2-B8AD-2330DFB37B83}" type="pres">
      <dgm:prSet presAssocID="{0AC97B31-7B15-49B9-87D4-818596473E4F}" presName="composite" presStyleCnt="0"/>
      <dgm:spPr/>
    </dgm:pt>
    <dgm:pt modelId="{60EC76C4-64A6-42DB-85C5-65B7543849E2}" type="pres">
      <dgm:prSet presAssocID="{0AC97B31-7B15-49B9-87D4-818596473E4F}" presName="FirstChild" presStyleLbl="revTx" presStyleIdx="2" presStyleCnt="8">
        <dgm:presLayoutVars>
          <dgm:chMax val="0"/>
          <dgm:chPref val="0"/>
          <dgm:bulletEnabled val="1"/>
        </dgm:presLayoutVars>
      </dgm:prSet>
      <dgm:spPr/>
    </dgm:pt>
    <dgm:pt modelId="{4199FAD2-7270-4282-B34E-3B49A977522C}" type="pres">
      <dgm:prSet presAssocID="{0AC97B31-7B15-49B9-87D4-818596473E4F}" presName="Parent" presStyleLbl="alignNode1" presStyleIdx="1" presStyleCnt="4">
        <dgm:presLayoutVars>
          <dgm:chMax val="3"/>
          <dgm:chPref val="3"/>
          <dgm:bulletEnabled val="1"/>
        </dgm:presLayoutVars>
      </dgm:prSet>
      <dgm:spPr/>
    </dgm:pt>
    <dgm:pt modelId="{3BFA8E2E-12D7-4B1E-B783-073B11DB19DF}" type="pres">
      <dgm:prSet presAssocID="{0AC97B31-7B15-49B9-87D4-818596473E4F}" presName="Accent" presStyleLbl="parChTrans1D1" presStyleIdx="1" presStyleCnt="4"/>
      <dgm:spPr/>
    </dgm:pt>
    <dgm:pt modelId="{2453E2BD-74AA-47C8-A8C5-2CA71EB9538E}" type="pres">
      <dgm:prSet presAssocID="{0AC97B31-7B15-49B9-87D4-818596473E4F}" presName="Child" presStyleLbl="revTx" presStyleIdx="3" presStyleCnt="8" custScaleY="91277">
        <dgm:presLayoutVars>
          <dgm:chMax val="0"/>
          <dgm:chPref val="0"/>
          <dgm:bulletEnabled val="1"/>
        </dgm:presLayoutVars>
      </dgm:prSet>
      <dgm:spPr/>
    </dgm:pt>
    <dgm:pt modelId="{60F98237-531C-433E-93A5-8928F890B53F}" type="pres">
      <dgm:prSet presAssocID="{424C8F5F-6219-4863-8F5F-23046F6395AC}" presName="sibTrans" presStyleCnt="0"/>
      <dgm:spPr/>
    </dgm:pt>
    <dgm:pt modelId="{4940D8B8-1003-4C9D-91B0-CF50643D46D4}" type="pres">
      <dgm:prSet presAssocID="{8B12FFBE-F5C8-40EE-92A9-F20E2ECCE452}" presName="composite" presStyleCnt="0"/>
      <dgm:spPr/>
    </dgm:pt>
    <dgm:pt modelId="{B04C5DA7-EEA7-4131-B878-7EE8171DE7A3}" type="pres">
      <dgm:prSet presAssocID="{8B12FFBE-F5C8-40EE-92A9-F20E2ECCE452}" presName="FirstChild" presStyleLbl="revTx" presStyleIdx="4" presStyleCnt="8">
        <dgm:presLayoutVars>
          <dgm:chMax val="0"/>
          <dgm:chPref val="0"/>
          <dgm:bulletEnabled val="1"/>
        </dgm:presLayoutVars>
      </dgm:prSet>
      <dgm:spPr/>
    </dgm:pt>
    <dgm:pt modelId="{DA837689-A68E-4B10-A617-9D41519138AA}" type="pres">
      <dgm:prSet presAssocID="{8B12FFBE-F5C8-40EE-92A9-F20E2ECCE452}" presName="Parent" presStyleLbl="alignNode1" presStyleIdx="2" presStyleCnt="4">
        <dgm:presLayoutVars>
          <dgm:chMax val="3"/>
          <dgm:chPref val="3"/>
          <dgm:bulletEnabled val="1"/>
        </dgm:presLayoutVars>
      </dgm:prSet>
      <dgm:spPr/>
    </dgm:pt>
    <dgm:pt modelId="{3A5BECE2-DA52-4FA4-89E9-73CF50CE3602}" type="pres">
      <dgm:prSet presAssocID="{8B12FFBE-F5C8-40EE-92A9-F20E2ECCE452}" presName="Accent" presStyleLbl="parChTrans1D1" presStyleIdx="2" presStyleCnt="4"/>
      <dgm:spPr/>
    </dgm:pt>
    <dgm:pt modelId="{4163FEA9-AF3D-417C-A0F0-E7246F9C660F}" type="pres">
      <dgm:prSet presAssocID="{8B12FFBE-F5C8-40EE-92A9-F20E2ECCE452}" presName="Child" presStyleLbl="revTx" presStyleIdx="5" presStyleCnt="8" custScaleY="135752">
        <dgm:presLayoutVars>
          <dgm:chMax val="0"/>
          <dgm:chPref val="0"/>
          <dgm:bulletEnabled val="1"/>
        </dgm:presLayoutVars>
      </dgm:prSet>
      <dgm:spPr/>
    </dgm:pt>
    <dgm:pt modelId="{FC812AFC-5F44-46C6-A2E9-4FA59A7DCD6C}" type="pres">
      <dgm:prSet presAssocID="{D2A0A704-A138-4DBB-AC5A-DCADF023384D}" presName="sibTrans" presStyleCnt="0"/>
      <dgm:spPr/>
    </dgm:pt>
    <dgm:pt modelId="{64B256E3-D5ED-4743-B4CF-8D34DFF6D54C}" type="pres">
      <dgm:prSet presAssocID="{866C3904-ED5D-4E09-A3BF-FC68D6A70409}" presName="composite" presStyleCnt="0"/>
      <dgm:spPr/>
    </dgm:pt>
    <dgm:pt modelId="{2641A408-2819-4EE8-BC40-901D85C8FE3A}" type="pres">
      <dgm:prSet presAssocID="{866C3904-ED5D-4E09-A3BF-FC68D6A70409}" presName="FirstChild" presStyleLbl="revTx" presStyleIdx="6" presStyleCnt="8">
        <dgm:presLayoutVars>
          <dgm:chMax val="0"/>
          <dgm:chPref val="0"/>
          <dgm:bulletEnabled val="1"/>
        </dgm:presLayoutVars>
      </dgm:prSet>
      <dgm:spPr/>
    </dgm:pt>
    <dgm:pt modelId="{B5C3BD42-BAD4-459D-8916-3079AA108F56}" type="pres">
      <dgm:prSet presAssocID="{866C3904-ED5D-4E09-A3BF-FC68D6A70409}" presName="Parent" presStyleLbl="alignNode1" presStyleIdx="3" presStyleCnt="4">
        <dgm:presLayoutVars>
          <dgm:chMax val="3"/>
          <dgm:chPref val="3"/>
          <dgm:bulletEnabled val="1"/>
        </dgm:presLayoutVars>
      </dgm:prSet>
      <dgm:spPr/>
    </dgm:pt>
    <dgm:pt modelId="{5D3C1ACC-9749-4357-A4E6-9D69E4B4BFD1}" type="pres">
      <dgm:prSet presAssocID="{866C3904-ED5D-4E09-A3BF-FC68D6A70409}" presName="Accent" presStyleLbl="parChTrans1D1" presStyleIdx="3" presStyleCnt="4"/>
      <dgm:spPr/>
    </dgm:pt>
    <dgm:pt modelId="{47B17F98-7F6C-4A77-A803-23ED91B9F1F4}" type="pres">
      <dgm:prSet presAssocID="{866C3904-ED5D-4E09-A3BF-FC68D6A70409}" presName="Child" presStyleLbl="revTx" presStyleIdx="7" presStyleCnt="8">
        <dgm:presLayoutVars>
          <dgm:chMax val="0"/>
          <dgm:chPref val="0"/>
          <dgm:bulletEnabled val="1"/>
        </dgm:presLayoutVars>
      </dgm:prSet>
      <dgm:spPr/>
    </dgm:pt>
  </dgm:ptLst>
  <dgm:cxnLst>
    <dgm:cxn modelId="{831FC40E-CEA1-4173-A25C-1B8D154C827C}" type="presOf" srcId="{5AB0937B-F189-466F-85D4-D85A0FBF3EA3}" destId="{47B17F98-7F6C-4A77-A803-23ED91B9F1F4}" srcOrd="0" destOrd="0" presId="urn:microsoft.com/office/officeart/2011/layout/TabList"/>
    <dgm:cxn modelId="{92513613-05B8-4F5F-B934-56ED3CD78A58}" srcId="{8B12FFBE-F5C8-40EE-92A9-F20E2ECCE452}" destId="{6209263F-84AA-4A99-A488-832CDFD1EA87}" srcOrd="1" destOrd="0" parTransId="{0F7395A7-0CCD-420C-A685-9826298C8A53}" sibTransId="{DF183BC1-3D6D-48CC-88A4-860846317682}"/>
    <dgm:cxn modelId="{E74D8C15-3181-4BD0-A832-48EBD35D83B8}" srcId="{866C3904-ED5D-4E09-A3BF-FC68D6A70409}" destId="{5AB0937B-F189-466F-85D4-D85A0FBF3EA3}" srcOrd="1" destOrd="0" parTransId="{BAF8E026-09CC-471E-8EFE-E2096B598BF9}" sibTransId="{EC458C72-EE55-4879-A5D5-CB59DE18AFA2}"/>
    <dgm:cxn modelId="{76453323-D52E-46C7-9565-3C503BEC9B43}" srcId="{0AC97B31-7B15-49B9-87D4-818596473E4F}" destId="{C3AABAF0-9F94-442B-93E7-90C19A0D0F5B}" srcOrd="2" destOrd="0" parTransId="{D8C0EC88-2E70-48BC-A163-1721A37D2A99}" sibTransId="{DF6DB860-6989-43EE-B62C-54B94E1F9F9B}"/>
    <dgm:cxn modelId="{102A7C23-58F9-4765-8A19-3583F6AED802}" srcId="{8B12FFBE-F5C8-40EE-92A9-F20E2ECCE452}" destId="{CF344823-D368-4E79-85F8-0F9AA7328BED}" srcOrd="0" destOrd="0" parTransId="{FC280C52-39E8-430C-BCDB-88CFE77A02E1}" sibTransId="{554218C3-F251-4A1D-B6BF-27FF92E1EC5B}"/>
    <dgm:cxn modelId="{C5921324-B6B7-4AB8-AE44-1AEE23A8617E}" type="presOf" srcId="{C3AABAF0-9F94-442B-93E7-90C19A0D0F5B}" destId="{2453E2BD-74AA-47C8-A8C5-2CA71EB9538E}" srcOrd="0" destOrd="1" presId="urn:microsoft.com/office/officeart/2011/layout/TabList"/>
    <dgm:cxn modelId="{6C367F2C-C56E-4F05-9614-466190960997}" type="presOf" srcId="{28E62231-6075-44A3-B088-73AF631DADAD}" destId="{60EC76C4-64A6-42DB-85C5-65B7543849E2}" srcOrd="0" destOrd="0" presId="urn:microsoft.com/office/officeart/2011/layout/TabList"/>
    <dgm:cxn modelId="{77220D2D-899F-44E8-9EC0-5020C8E2A545}" srcId="{BDCDFFA4-E2EB-463F-A866-DC906397A0A1}" destId="{2E8B1A0D-B3EA-4DDD-B170-F069C69F3BCA}" srcOrd="1" destOrd="0" parTransId="{1144F54D-48B3-42FB-A206-13C5652BE9B8}" sibTransId="{696FB3EC-A7D8-409B-8DEA-0F2A70DE081B}"/>
    <dgm:cxn modelId="{D7277C2F-1F13-44F2-982F-FE9D8CE983F1}" type="presOf" srcId="{E17A1CD8-93F9-4D8A-82A6-BD57067D9AA2}" destId="{2453E2BD-74AA-47C8-A8C5-2CA71EB9538E}" srcOrd="0" destOrd="0" presId="urn:microsoft.com/office/officeart/2011/layout/TabList"/>
    <dgm:cxn modelId="{9AD02D30-B0B8-448B-AD0C-B394D6A23CD6}" type="presOf" srcId="{2E8B1A0D-B3EA-4DDD-B170-F069C69F3BCA}" destId="{AE82D9E4-54B5-44D2-89BD-8EB61097E69C}" srcOrd="0" destOrd="0" presId="urn:microsoft.com/office/officeart/2011/layout/TabList"/>
    <dgm:cxn modelId="{28081333-70FF-4FF6-8FB3-27A9F7793ECD}" srcId="{0AC97B31-7B15-49B9-87D4-818596473E4F}" destId="{28E62231-6075-44A3-B088-73AF631DADAD}" srcOrd="0" destOrd="0" parTransId="{0BD5F79E-F30E-4A78-89E3-406F315F5EFD}" sibTransId="{7B2303E1-3D55-4DE6-9D52-F691B201E502}"/>
    <dgm:cxn modelId="{124C8335-3B5B-4F86-AFA2-14C2CB7E9BEE}" type="presOf" srcId="{6209263F-84AA-4A99-A488-832CDFD1EA87}" destId="{4163FEA9-AF3D-417C-A0F0-E7246F9C660F}" srcOrd="0" destOrd="0" presId="urn:microsoft.com/office/officeart/2011/layout/TabList"/>
    <dgm:cxn modelId="{C8B3AA3A-983A-45D0-91E1-C6688DF9087A}" type="presOf" srcId="{211278A3-FAE9-4FFA-9740-0AEDCCF3FCFB}" destId="{4163FEA9-AF3D-417C-A0F0-E7246F9C660F}" srcOrd="0" destOrd="3" presId="urn:microsoft.com/office/officeart/2011/layout/TabList"/>
    <dgm:cxn modelId="{8EF40962-53C6-4DA0-AA7A-617A762EA763}" type="presOf" srcId="{7ED9FA0C-C80B-4FB3-8AD2-6DA5FB0A38B6}" destId="{4163FEA9-AF3D-417C-A0F0-E7246F9C660F}" srcOrd="0" destOrd="2" presId="urn:microsoft.com/office/officeart/2011/layout/TabList"/>
    <dgm:cxn modelId="{DDA20A45-7632-4C80-B5EB-4C23E18EDA1A}" type="presOf" srcId="{CF344823-D368-4E79-85F8-0F9AA7328BED}" destId="{B04C5DA7-EEA7-4131-B878-7EE8171DE7A3}" srcOrd="0" destOrd="0" presId="urn:microsoft.com/office/officeart/2011/layout/TabList"/>
    <dgm:cxn modelId="{B0968A45-DE77-4596-9ED9-79BBDE80050E}" type="presOf" srcId="{8D328474-5A02-477B-9319-D525F16FB108}" destId="{C31968B3-57AF-494D-B356-F90F5F4566CF}" srcOrd="0" destOrd="0" presId="urn:microsoft.com/office/officeart/2011/layout/TabList"/>
    <dgm:cxn modelId="{7CEF7F76-3C93-46AE-97A5-9958135F2534}" srcId="{8D328474-5A02-477B-9319-D525F16FB108}" destId="{8B12FFBE-F5C8-40EE-92A9-F20E2ECCE452}" srcOrd="2" destOrd="0" parTransId="{BC20737B-DFA8-4F7E-87DB-D8332C8CDD27}" sibTransId="{D2A0A704-A138-4DBB-AC5A-DCADF023384D}"/>
    <dgm:cxn modelId="{314B9F76-8780-4F6E-A1E0-8E0AD14D6786}" srcId="{8D328474-5A02-477B-9319-D525F16FB108}" destId="{0AC97B31-7B15-49B9-87D4-818596473E4F}" srcOrd="1" destOrd="0" parTransId="{B24E7507-11BF-4505-BEAB-8A9223C8021F}" sibTransId="{424C8F5F-6219-4863-8F5F-23046F6395AC}"/>
    <dgm:cxn modelId="{70A3B356-14E9-43DB-9ABE-305C9C5FF060}" type="presOf" srcId="{829F830A-5097-40C0-9542-0D1AA0A19867}" destId="{31B4E525-8904-4C92-A753-152AE0E8B26E}" srcOrd="0" destOrd="0" presId="urn:microsoft.com/office/officeart/2011/layout/TabList"/>
    <dgm:cxn modelId="{A651E058-6CF8-4DA2-A59D-133B8E7441F3}" type="presOf" srcId="{8B12FFBE-F5C8-40EE-92A9-F20E2ECCE452}" destId="{DA837689-A68E-4B10-A617-9D41519138AA}" srcOrd="0" destOrd="0" presId="urn:microsoft.com/office/officeart/2011/layout/TabList"/>
    <dgm:cxn modelId="{16BBB07A-AE92-40C1-ADC6-703CAA5C2240}" srcId="{8B12FFBE-F5C8-40EE-92A9-F20E2ECCE452}" destId="{7ED9FA0C-C80B-4FB3-8AD2-6DA5FB0A38B6}" srcOrd="3" destOrd="0" parTransId="{4975A77D-FA51-4920-A5D4-BD961019B6A9}" sibTransId="{F9D0F249-24AE-4BB3-8523-715F061F2006}"/>
    <dgm:cxn modelId="{27D70B82-C477-4D6D-9016-C186D832E3F2}" type="presOf" srcId="{0AC97B31-7B15-49B9-87D4-818596473E4F}" destId="{4199FAD2-7270-4282-B34E-3B49A977522C}" srcOrd="0" destOrd="0" presId="urn:microsoft.com/office/officeart/2011/layout/TabList"/>
    <dgm:cxn modelId="{F23E5282-F387-40BF-8E8B-ACE0B51149C0}" srcId="{BDCDFFA4-E2EB-463F-A866-DC906397A0A1}" destId="{829F830A-5097-40C0-9542-0D1AA0A19867}" srcOrd="0" destOrd="0" parTransId="{3F2D7519-C55E-4ADC-86E3-E0AE1BEC4845}" sibTransId="{C1B11CB1-7E89-4257-A10B-9FA3639359A8}"/>
    <dgm:cxn modelId="{379BFE86-B03F-4201-8171-B0BEC687A4A3}" type="presOf" srcId="{05325545-9847-4B17-91A0-F2E71F45297E}" destId="{AE82D9E4-54B5-44D2-89BD-8EB61097E69C}" srcOrd="0" destOrd="1" presId="urn:microsoft.com/office/officeart/2011/layout/TabList"/>
    <dgm:cxn modelId="{2404DE89-3432-4CBA-B381-0C3F0259ED62}" srcId="{8B12FFBE-F5C8-40EE-92A9-F20E2ECCE452}" destId="{211278A3-FAE9-4FFA-9740-0AEDCCF3FCFB}" srcOrd="4" destOrd="0" parTransId="{9B4AE28E-2104-48B6-9FEC-CAC7C47D4B01}" sibTransId="{685894BA-9EBB-4A1D-B898-8ACA61A080BD}"/>
    <dgm:cxn modelId="{5F8B829A-96CC-4FB6-8B29-44A253012179}" srcId="{BDCDFFA4-E2EB-463F-A866-DC906397A0A1}" destId="{05325545-9847-4B17-91A0-F2E71F45297E}" srcOrd="2" destOrd="0" parTransId="{6C19BE4F-E05D-40C2-B308-743FB4B7FFDC}" sibTransId="{84B1E1DF-A2DC-400D-ADF8-3B344896F78A}"/>
    <dgm:cxn modelId="{5FCABAAE-7949-4FD8-BC1B-64BEC33B8084}" type="presOf" srcId="{BDCDFFA4-E2EB-463F-A866-DC906397A0A1}" destId="{15EDA76D-684D-4BC8-8B68-19CD7910C1F0}" srcOrd="0" destOrd="0" presId="urn:microsoft.com/office/officeart/2011/layout/TabList"/>
    <dgm:cxn modelId="{DF606AB8-CAD2-46EE-8130-227C957493C0}" type="presOf" srcId="{D505717C-87CE-4441-8B78-248FEC295660}" destId="{2641A408-2819-4EE8-BC40-901D85C8FE3A}" srcOrd="0" destOrd="0" presId="urn:microsoft.com/office/officeart/2011/layout/TabList"/>
    <dgm:cxn modelId="{B75F6FC1-7DEE-4594-A813-8ABC3B3D2C84}" srcId="{866C3904-ED5D-4E09-A3BF-FC68D6A70409}" destId="{D505717C-87CE-4441-8B78-248FEC295660}" srcOrd="0" destOrd="0" parTransId="{70E88210-3C6D-4BAB-8041-F10F779CE8AF}" sibTransId="{E21D7DBA-824A-402D-BE00-7E9183540265}"/>
    <dgm:cxn modelId="{E1A0DEC1-3AC5-47F2-99CD-1133392830AF}" srcId="{8B12FFBE-F5C8-40EE-92A9-F20E2ECCE452}" destId="{6B6D805B-4FFB-4B9B-B971-FEA92A837A28}" srcOrd="2" destOrd="0" parTransId="{E2A8F4A2-FCB5-484B-A459-98A1C2174E4A}" sibTransId="{525FA1D8-4F5C-483E-BA0D-4D7B43E5C171}"/>
    <dgm:cxn modelId="{917712C9-7468-4061-B860-5E9E389A72DE}" type="presOf" srcId="{6B6D805B-4FFB-4B9B-B971-FEA92A837A28}" destId="{4163FEA9-AF3D-417C-A0F0-E7246F9C660F}" srcOrd="0" destOrd="1" presId="urn:microsoft.com/office/officeart/2011/layout/TabList"/>
    <dgm:cxn modelId="{7A6637DF-ECE3-4507-9EB8-D7B7679763AC}" srcId="{8D328474-5A02-477B-9319-D525F16FB108}" destId="{BDCDFFA4-E2EB-463F-A866-DC906397A0A1}" srcOrd="0" destOrd="0" parTransId="{DD4B38C5-3986-4EB5-B29F-1D91DFE03E87}" sibTransId="{2E9722C9-6243-445E-ADE3-E9415563515C}"/>
    <dgm:cxn modelId="{0F022EEC-49E6-41F0-87AD-1D77A7AF0D4A}" srcId="{8D328474-5A02-477B-9319-D525F16FB108}" destId="{866C3904-ED5D-4E09-A3BF-FC68D6A70409}" srcOrd="3" destOrd="0" parTransId="{C03FECCA-E048-4008-B2DD-81B07EAD99F9}" sibTransId="{1A15E812-DBA9-4C50-8F59-C4D225F1CCCB}"/>
    <dgm:cxn modelId="{DD6C92F5-953C-44C3-9F98-3F70FD112CE9}" type="presOf" srcId="{866C3904-ED5D-4E09-A3BF-FC68D6A70409}" destId="{B5C3BD42-BAD4-459D-8916-3079AA108F56}" srcOrd="0" destOrd="0" presId="urn:microsoft.com/office/officeart/2011/layout/TabList"/>
    <dgm:cxn modelId="{6EEB52FF-F72A-4053-B50A-D81177027642}" srcId="{0AC97B31-7B15-49B9-87D4-818596473E4F}" destId="{E17A1CD8-93F9-4D8A-82A6-BD57067D9AA2}" srcOrd="1" destOrd="0" parTransId="{38FB70F4-4592-4947-80D5-4B6C03570B40}" sibTransId="{DD227C7F-0452-4922-86E1-F92E8546BCD6}"/>
    <dgm:cxn modelId="{F6F00D50-2580-4A84-A7A0-322E140B26CC}" type="presParOf" srcId="{C31968B3-57AF-494D-B356-F90F5F4566CF}" destId="{0778A4CC-0EBD-4ABC-9F98-14F4F90D078D}" srcOrd="0" destOrd="0" presId="urn:microsoft.com/office/officeart/2011/layout/TabList"/>
    <dgm:cxn modelId="{D5793502-88CD-4F1D-9181-34FC44BBA318}" type="presParOf" srcId="{0778A4CC-0EBD-4ABC-9F98-14F4F90D078D}" destId="{31B4E525-8904-4C92-A753-152AE0E8B26E}" srcOrd="0" destOrd="0" presId="urn:microsoft.com/office/officeart/2011/layout/TabList"/>
    <dgm:cxn modelId="{06ADBEE4-6351-422E-BA84-9F27FD247621}" type="presParOf" srcId="{0778A4CC-0EBD-4ABC-9F98-14F4F90D078D}" destId="{15EDA76D-684D-4BC8-8B68-19CD7910C1F0}" srcOrd="1" destOrd="0" presId="urn:microsoft.com/office/officeart/2011/layout/TabList"/>
    <dgm:cxn modelId="{AC9521CB-50EB-4B9C-B6E2-C9DBDB768AEF}" type="presParOf" srcId="{0778A4CC-0EBD-4ABC-9F98-14F4F90D078D}" destId="{2685EDD1-247F-4352-82E5-494335BEA235}" srcOrd="2" destOrd="0" presId="urn:microsoft.com/office/officeart/2011/layout/TabList"/>
    <dgm:cxn modelId="{8D81C40F-CD8D-45A8-810D-0F53A8BCA3C1}" type="presParOf" srcId="{C31968B3-57AF-494D-B356-F90F5F4566CF}" destId="{AE82D9E4-54B5-44D2-89BD-8EB61097E69C}" srcOrd="1" destOrd="0" presId="urn:microsoft.com/office/officeart/2011/layout/TabList"/>
    <dgm:cxn modelId="{00801EFA-3ADF-4DC7-A239-3B7BAE4DB15C}" type="presParOf" srcId="{C31968B3-57AF-494D-B356-F90F5F4566CF}" destId="{5DC5363D-F795-4FCE-B251-5F5490F4C432}" srcOrd="2" destOrd="0" presId="urn:microsoft.com/office/officeart/2011/layout/TabList"/>
    <dgm:cxn modelId="{7CAE64C6-4F5F-4635-B431-E738E9FF8AA8}" type="presParOf" srcId="{C31968B3-57AF-494D-B356-F90F5F4566CF}" destId="{B9AABCF2-B0CB-4EC2-B8AD-2330DFB37B83}" srcOrd="3" destOrd="0" presId="urn:microsoft.com/office/officeart/2011/layout/TabList"/>
    <dgm:cxn modelId="{86C6C997-5A6C-4B8E-A358-1C4ABA558DA8}" type="presParOf" srcId="{B9AABCF2-B0CB-4EC2-B8AD-2330DFB37B83}" destId="{60EC76C4-64A6-42DB-85C5-65B7543849E2}" srcOrd="0" destOrd="0" presId="urn:microsoft.com/office/officeart/2011/layout/TabList"/>
    <dgm:cxn modelId="{97CCECCB-7EF5-4EC3-9F1C-5356710380D6}" type="presParOf" srcId="{B9AABCF2-B0CB-4EC2-B8AD-2330DFB37B83}" destId="{4199FAD2-7270-4282-B34E-3B49A977522C}" srcOrd="1" destOrd="0" presId="urn:microsoft.com/office/officeart/2011/layout/TabList"/>
    <dgm:cxn modelId="{43C3BBFE-A27B-4EB8-8E4E-40B8A2AA8909}" type="presParOf" srcId="{B9AABCF2-B0CB-4EC2-B8AD-2330DFB37B83}" destId="{3BFA8E2E-12D7-4B1E-B783-073B11DB19DF}" srcOrd="2" destOrd="0" presId="urn:microsoft.com/office/officeart/2011/layout/TabList"/>
    <dgm:cxn modelId="{70411669-7890-4487-ACA8-81DDBC5B776A}" type="presParOf" srcId="{C31968B3-57AF-494D-B356-F90F5F4566CF}" destId="{2453E2BD-74AA-47C8-A8C5-2CA71EB9538E}" srcOrd="4" destOrd="0" presId="urn:microsoft.com/office/officeart/2011/layout/TabList"/>
    <dgm:cxn modelId="{10B2905A-3C5A-4F94-9876-85338EC2EBE6}" type="presParOf" srcId="{C31968B3-57AF-494D-B356-F90F5F4566CF}" destId="{60F98237-531C-433E-93A5-8928F890B53F}" srcOrd="5" destOrd="0" presId="urn:microsoft.com/office/officeart/2011/layout/TabList"/>
    <dgm:cxn modelId="{9AA7D0AA-F97A-4A4E-BBE9-C2A8794936DF}" type="presParOf" srcId="{C31968B3-57AF-494D-B356-F90F5F4566CF}" destId="{4940D8B8-1003-4C9D-91B0-CF50643D46D4}" srcOrd="6" destOrd="0" presId="urn:microsoft.com/office/officeart/2011/layout/TabList"/>
    <dgm:cxn modelId="{BB1F5EB6-691D-4F24-B1FD-174CAA97DC4A}" type="presParOf" srcId="{4940D8B8-1003-4C9D-91B0-CF50643D46D4}" destId="{B04C5DA7-EEA7-4131-B878-7EE8171DE7A3}" srcOrd="0" destOrd="0" presId="urn:microsoft.com/office/officeart/2011/layout/TabList"/>
    <dgm:cxn modelId="{065EB507-DB43-4F17-830F-9BAEBA947CF7}" type="presParOf" srcId="{4940D8B8-1003-4C9D-91B0-CF50643D46D4}" destId="{DA837689-A68E-4B10-A617-9D41519138AA}" srcOrd="1" destOrd="0" presId="urn:microsoft.com/office/officeart/2011/layout/TabList"/>
    <dgm:cxn modelId="{691CF2F0-7FB5-4EF6-A842-FD9A5703F108}" type="presParOf" srcId="{4940D8B8-1003-4C9D-91B0-CF50643D46D4}" destId="{3A5BECE2-DA52-4FA4-89E9-73CF50CE3602}" srcOrd="2" destOrd="0" presId="urn:microsoft.com/office/officeart/2011/layout/TabList"/>
    <dgm:cxn modelId="{A3733209-D4DC-49DC-B004-8691313ADC87}" type="presParOf" srcId="{C31968B3-57AF-494D-B356-F90F5F4566CF}" destId="{4163FEA9-AF3D-417C-A0F0-E7246F9C660F}" srcOrd="7" destOrd="0" presId="urn:microsoft.com/office/officeart/2011/layout/TabList"/>
    <dgm:cxn modelId="{A8E2E1CD-D5A8-465B-ACA0-397D41D4735B}" type="presParOf" srcId="{C31968B3-57AF-494D-B356-F90F5F4566CF}" destId="{FC812AFC-5F44-46C6-A2E9-4FA59A7DCD6C}" srcOrd="8" destOrd="0" presId="urn:microsoft.com/office/officeart/2011/layout/TabList"/>
    <dgm:cxn modelId="{9AE42936-405A-4AEA-9F38-EBAF59529CD7}" type="presParOf" srcId="{C31968B3-57AF-494D-B356-F90F5F4566CF}" destId="{64B256E3-D5ED-4743-B4CF-8D34DFF6D54C}" srcOrd="9" destOrd="0" presId="urn:microsoft.com/office/officeart/2011/layout/TabList"/>
    <dgm:cxn modelId="{29D1502B-1460-4894-BF61-D4CE4E8DA4FA}" type="presParOf" srcId="{64B256E3-D5ED-4743-B4CF-8D34DFF6D54C}" destId="{2641A408-2819-4EE8-BC40-901D85C8FE3A}" srcOrd="0" destOrd="0" presId="urn:microsoft.com/office/officeart/2011/layout/TabList"/>
    <dgm:cxn modelId="{7F522F06-47C2-42B4-AB62-36CC560FE228}" type="presParOf" srcId="{64B256E3-D5ED-4743-B4CF-8D34DFF6D54C}" destId="{B5C3BD42-BAD4-459D-8916-3079AA108F56}" srcOrd="1" destOrd="0" presId="urn:microsoft.com/office/officeart/2011/layout/TabList"/>
    <dgm:cxn modelId="{6E7D2BAE-6F24-4B16-98C5-411407C1ECF3}" type="presParOf" srcId="{64B256E3-D5ED-4743-B4CF-8D34DFF6D54C}" destId="{5D3C1ACC-9749-4357-A4E6-9D69E4B4BFD1}" srcOrd="2" destOrd="0" presId="urn:microsoft.com/office/officeart/2011/layout/TabList"/>
    <dgm:cxn modelId="{66E4FCDB-3209-4C40-9F47-0903E06B1F49}" type="presParOf" srcId="{C31968B3-57AF-494D-B356-F90F5F4566CF}" destId="{47B17F98-7F6C-4A77-A803-23ED91B9F1F4}" srcOrd="10"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363BE0-0FE9-4C23-9847-1074B541621F}"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BD4A3B6-9E18-4375-8425-66C55CBD4D15}">
      <dgm:prSet/>
      <dgm:spPr/>
      <dgm:t>
        <a:bodyPr/>
        <a:lstStyle/>
        <a:p>
          <a:r>
            <a:rPr lang="en-US" u="sng"/>
            <a:t>Attending Online</a:t>
          </a:r>
          <a:endParaRPr lang="en-US"/>
        </a:p>
      </dgm:t>
    </dgm:pt>
    <dgm:pt modelId="{FBB0AE10-203D-4BFF-828D-A876048B5A4B}" type="parTrans" cxnId="{F6A26A34-D077-4B4C-A9A2-7C14EDD32119}">
      <dgm:prSet/>
      <dgm:spPr/>
      <dgm:t>
        <a:bodyPr/>
        <a:lstStyle/>
        <a:p>
          <a:endParaRPr lang="en-US"/>
        </a:p>
      </dgm:t>
    </dgm:pt>
    <dgm:pt modelId="{93B583C6-0C29-4358-B6C6-812EBFF7C3AE}" type="sibTrans" cxnId="{F6A26A34-D077-4B4C-A9A2-7C14EDD32119}">
      <dgm:prSet/>
      <dgm:spPr/>
      <dgm:t>
        <a:bodyPr/>
        <a:lstStyle/>
        <a:p>
          <a:endParaRPr lang="en-US"/>
        </a:p>
      </dgm:t>
    </dgm:pt>
    <dgm:pt modelId="{04B34252-79F8-4238-ADF5-435A1ABE0BCC}">
      <dgm:prSet/>
      <dgm:spPr/>
      <dgm:t>
        <a:bodyPr/>
        <a:lstStyle/>
        <a:p>
          <a:r>
            <a:rPr lang="en-US">
              <a:latin typeface="Times New Roman" panose="02020603050405020304" pitchFamily="18" charset="0"/>
              <a:cs typeface="Times New Roman" panose="02020603050405020304" pitchFamily="18" charset="0"/>
            </a:rPr>
            <a:t>Please use the “raise hand” feature to indicate you would like to provide public comment so the host can prompt you to unmute.</a:t>
          </a:r>
        </a:p>
      </dgm:t>
    </dgm:pt>
    <dgm:pt modelId="{2C4ECD47-F1B5-4E42-B81C-F14F548B13EB}" type="parTrans" cxnId="{9AE4F95D-5427-44D2-B954-58C771B0F027}">
      <dgm:prSet/>
      <dgm:spPr/>
      <dgm:t>
        <a:bodyPr/>
        <a:lstStyle/>
        <a:p>
          <a:endParaRPr lang="en-US"/>
        </a:p>
      </dgm:t>
    </dgm:pt>
    <dgm:pt modelId="{89F7434B-B8D5-4C77-A490-823A288B46B3}" type="sibTrans" cxnId="{9AE4F95D-5427-44D2-B954-58C771B0F027}">
      <dgm:prSet/>
      <dgm:spPr/>
      <dgm:t>
        <a:bodyPr/>
        <a:lstStyle/>
        <a:p>
          <a:endParaRPr lang="en-US"/>
        </a:p>
      </dgm:t>
    </dgm:pt>
    <dgm:pt modelId="{07B225D4-8F1B-4930-8D36-A35DA381A03C}">
      <dgm:prSet/>
      <dgm:spPr/>
      <dgm:t>
        <a:bodyPr/>
        <a:lstStyle/>
        <a:p>
          <a:r>
            <a:rPr lang="en-US">
              <a:latin typeface="Times New Roman" panose="02020603050405020304" pitchFamily="18" charset="0"/>
              <a:cs typeface="Times New Roman" panose="02020603050405020304" pitchFamily="18" charset="0"/>
            </a:rPr>
            <a:t>If you are dialing in from a telephone and would like to provide public comment, please press *9 so the host can prompt you to unmute.</a:t>
          </a:r>
        </a:p>
      </dgm:t>
    </dgm:pt>
    <dgm:pt modelId="{0B3790C9-6954-4977-838B-01767288E0CB}" type="parTrans" cxnId="{847F7070-18B1-4F86-BDA9-CD483938233B}">
      <dgm:prSet/>
      <dgm:spPr/>
      <dgm:t>
        <a:bodyPr/>
        <a:lstStyle/>
        <a:p>
          <a:endParaRPr lang="en-US"/>
        </a:p>
      </dgm:t>
    </dgm:pt>
    <dgm:pt modelId="{5354AC9B-58CF-4C8D-AE32-E7007628FA48}" type="sibTrans" cxnId="{847F7070-18B1-4F86-BDA9-CD483938233B}">
      <dgm:prSet/>
      <dgm:spPr/>
      <dgm:t>
        <a:bodyPr/>
        <a:lstStyle/>
        <a:p>
          <a:endParaRPr lang="en-US"/>
        </a:p>
      </dgm:t>
    </dgm:pt>
    <dgm:pt modelId="{2EE55495-97CE-4660-8729-BE38E61E7E49}">
      <dgm:prSet/>
      <dgm:spPr/>
      <dgm:t>
        <a:bodyPr/>
        <a:lstStyle/>
        <a:p>
          <a:r>
            <a:rPr lang="en-US">
              <a:latin typeface="Times New Roman" panose="02020603050405020304" pitchFamily="18" charset="0"/>
              <a:cs typeface="Times New Roman" panose="02020603050405020304" pitchFamily="18" charset="0"/>
            </a:rPr>
            <a:t>Before commenting, please state your full name for the record. </a:t>
          </a:r>
        </a:p>
      </dgm:t>
    </dgm:pt>
    <dgm:pt modelId="{80FE21E9-6654-482D-8577-F685F23814F7}" type="parTrans" cxnId="{D29D5EFD-4D4D-4F32-AD29-9C9AA3E49FFC}">
      <dgm:prSet/>
      <dgm:spPr/>
      <dgm:t>
        <a:bodyPr/>
        <a:lstStyle/>
        <a:p>
          <a:endParaRPr lang="en-US"/>
        </a:p>
      </dgm:t>
    </dgm:pt>
    <dgm:pt modelId="{62C27269-38DF-4FE1-AB07-FE7DDE8DDF5F}" type="sibTrans" cxnId="{D29D5EFD-4D4D-4F32-AD29-9C9AA3E49FFC}">
      <dgm:prSet/>
      <dgm:spPr/>
      <dgm:t>
        <a:bodyPr/>
        <a:lstStyle/>
        <a:p>
          <a:endParaRPr lang="en-US"/>
        </a:p>
      </dgm:t>
    </dgm:pt>
    <dgm:pt modelId="{3403AAA0-31BE-4609-88C8-707ACD848CF1}" type="pres">
      <dgm:prSet presAssocID="{B0363BE0-0FE9-4C23-9847-1074B541621F}" presName="linear" presStyleCnt="0">
        <dgm:presLayoutVars>
          <dgm:animLvl val="lvl"/>
          <dgm:resizeHandles val="exact"/>
        </dgm:presLayoutVars>
      </dgm:prSet>
      <dgm:spPr/>
    </dgm:pt>
    <dgm:pt modelId="{E260A69D-8CBC-4BD5-8130-95F9A9E55C8C}" type="pres">
      <dgm:prSet presAssocID="{DBD4A3B6-9E18-4375-8425-66C55CBD4D15}" presName="parentText" presStyleLbl="node1" presStyleIdx="0" presStyleCnt="1">
        <dgm:presLayoutVars>
          <dgm:chMax val="0"/>
          <dgm:bulletEnabled val="1"/>
        </dgm:presLayoutVars>
      </dgm:prSet>
      <dgm:spPr/>
    </dgm:pt>
    <dgm:pt modelId="{76083D49-A7BA-437B-B519-CE224818AF2A}" type="pres">
      <dgm:prSet presAssocID="{DBD4A3B6-9E18-4375-8425-66C55CBD4D15}" presName="childText" presStyleLbl="revTx" presStyleIdx="0" presStyleCnt="1">
        <dgm:presLayoutVars>
          <dgm:bulletEnabled val="1"/>
        </dgm:presLayoutVars>
      </dgm:prSet>
      <dgm:spPr/>
    </dgm:pt>
  </dgm:ptLst>
  <dgm:cxnLst>
    <dgm:cxn modelId="{BB825120-7423-4802-A004-0EC5E2356C00}" type="presOf" srcId="{07B225D4-8F1B-4930-8D36-A35DA381A03C}" destId="{76083D49-A7BA-437B-B519-CE224818AF2A}" srcOrd="0" destOrd="1" presId="urn:microsoft.com/office/officeart/2005/8/layout/vList2"/>
    <dgm:cxn modelId="{F6A26A34-D077-4B4C-A9A2-7C14EDD32119}" srcId="{B0363BE0-0FE9-4C23-9847-1074B541621F}" destId="{DBD4A3B6-9E18-4375-8425-66C55CBD4D15}" srcOrd="0" destOrd="0" parTransId="{FBB0AE10-203D-4BFF-828D-A876048B5A4B}" sibTransId="{93B583C6-0C29-4358-B6C6-812EBFF7C3AE}"/>
    <dgm:cxn modelId="{763B5B39-F5BC-4441-B27B-504A6489CE4A}" type="presOf" srcId="{2EE55495-97CE-4660-8729-BE38E61E7E49}" destId="{76083D49-A7BA-437B-B519-CE224818AF2A}" srcOrd="0" destOrd="2" presId="urn:microsoft.com/office/officeart/2005/8/layout/vList2"/>
    <dgm:cxn modelId="{9AE4F95D-5427-44D2-B954-58C771B0F027}" srcId="{DBD4A3B6-9E18-4375-8425-66C55CBD4D15}" destId="{04B34252-79F8-4238-ADF5-435A1ABE0BCC}" srcOrd="0" destOrd="0" parTransId="{2C4ECD47-F1B5-4E42-B81C-F14F548B13EB}" sibTransId="{89F7434B-B8D5-4C77-A490-823A288B46B3}"/>
    <dgm:cxn modelId="{847F7070-18B1-4F86-BDA9-CD483938233B}" srcId="{DBD4A3B6-9E18-4375-8425-66C55CBD4D15}" destId="{07B225D4-8F1B-4930-8D36-A35DA381A03C}" srcOrd="1" destOrd="0" parTransId="{0B3790C9-6954-4977-838B-01767288E0CB}" sibTransId="{5354AC9B-58CF-4C8D-AE32-E7007628FA48}"/>
    <dgm:cxn modelId="{74E2DD99-E639-439A-9859-7F5B5AB1B657}" type="presOf" srcId="{B0363BE0-0FE9-4C23-9847-1074B541621F}" destId="{3403AAA0-31BE-4609-88C8-707ACD848CF1}" srcOrd="0" destOrd="0" presId="urn:microsoft.com/office/officeart/2005/8/layout/vList2"/>
    <dgm:cxn modelId="{B58FD1A0-5B0F-4D6E-9B4A-7123063E7A28}" type="presOf" srcId="{04B34252-79F8-4238-ADF5-435A1ABE0BCC}" destId="{76083D49-A7BA-437B-B519-CE224818AF2A}" srcOrd="0" destOrd="0" presId="urn:microsoft.com/office/officeart/2005/8/layout/vList2"/>
    <dgm:cxn modelId="{2CBC7AC2-AC5F-4F68-9432-9E0D4B0853F7}" type="presOf" srcId="{DBD4A3B6-9E18-4375-8425-66C55CBD4D15}" destId="{E260A69D-8CBC-4BD5-8130-95F9A9E55C8C}" srcOrd="0" destOrd="0" presId="urn:microsoft.com/office/officeart/2005/8/layout/vList2"/>
    <dgm:cxn modelId="{D29D5EFD-4D4D-4F32-AD29-9C9AA3E49FFC}" srcId="{DBD4A3B6-9E18-4375-8425-66C55CBD4D15}" destId="{2EE55495-97CE-4660-8729-BE38E61E7E49}" srcOrd="2" destOrd="0" parTransId="{80FE21E9-6654-482D-8577-F685F23814F7}" sibTransId="{62C27269-38DF-4FE1-AB07-FE7DDE8DDF5F}"/>
    <dgm:cxn modelId="{A2E1BCB1-27D9-438E-8FF3-4786030BF259}" type="presParOf" srcId="{3403AAA0-31BE-4609-88C8-707ACD848CF1}" destId="{E260A69D-8CBC-4BD5-8130-95F9A9E55C8C}" srcOrd="0" destOrd="0" presId="urn:microsoft.com/office/officeart/2005/8/layout/vList2"/>
    <dgm:cxn modelId="{947B121F-04C8-40AC-8ED6-B784E725CF89}" type="presParOf" srcId="{3403AAA0-31BE-4609-88C8-707ACD848CF1}" destId="{76083D49-A7BA-437B-B519-CE224818AF2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363BE0-0FE9-4C23-9847-1074B541621F}"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04B34252-79F8-4238-ADF5-435A1ABE0BCC}">
      <dgm:prSet/>
      <dgm:spPr/>
      <dgm:t>
        <a:bodyPr/>
        <a:lstStyle/>
        <a:p>
          <a:r>
            <a:rPr lang="en-US">
              <a:latin typeface="Times New Roman" panose="02020603050405020304" pitchFamily="18" charset="0"/>
              <a:cs typeface="Times New Roman" panose="02020603050405020304" pitchFamily="18" charset="0"/>
            </a:rPr>
            <a:t>Comments can also be emailed to </a:t>
          </a:r>
          <a:r>
            <a:rPr lang="en-US">
              <a:latin typeface="Times New Roman" panose="02020603050405020304" pitchFamily="18" charset="0"/>
              <a:cs typeface="Times New Roman" panose="02020603050405020304" pitchFamily="18" charset="0"/>
              <a:hlinkClick xmlns:r="http://schemas.openxmlformats.org/officeDocument/2006/relationships" r:id="rId1"/>
            </a:rPr>
            <a:t>lhale@socialent.com</a:t>
          </a:r>
          <a:r>
            <a:rPr lang="en-US">
              <a:latin typeface="Times New Roman" panose="02020603050405020304" pitchFamily="18" charset="0"/>
              <a:cs typeface="Times New Roman" panose="02020603050405020304" pitchFamily="18" charset="0"/>
            </a:rPr>
            <a:t>. These comments and questions will be recorded in meeting minutes. </a:t>
          </a:r>
        </a:p>
      </dgm:t>
    </dgm:pt>
    <dgm:pt modelId="{2C4ECD47-F1B5-4E42-B81C-F14F548B13EB}" type="parTrans" cxnId="{9AE4F95D-5427-44D2-B954-58C771B0F027}">
      <dgm:prSet/>
      <dgm:spPr/>
      <dgm:t>
        <a:bodyPr/>
        <a:lstStyle/>
        <a:p>
          <a:endParaRPr lang="en-US"/>
        </a:p>
      </dgm:t>
    </dgm:pt>
    <dgm:pt modelId="{89F7434B-B8D5-4C77-A490-823A288B46B3}" type="sibTrans" cxnId="{9AE4F95D-5427-44D2-B954-58C771B0F027}">
      <dgm:prSet/>
      <dgm:spPr/>
      <dgm:t>
        <a:bodyPr/>
        <a:lstStyle/>
        <a:p>
          <a:endParaRPr lang="en-US"/>
        </a:p>
      </dgm:t>
    </dgm:pt>
    <dgm:pt modelId="{3403AAA0-31BE-4609-88C8-707ACD848CF1}" type="pres">
      <dgm:prSet presAssocID="{B0363BE0-0FE9-4C23-9847-1074B541621F}" presName="linear" presStyleCnt="0">
        <dgm:presLayoutVars>
          <dgm:animLvl val="lvl"/>
          <dgm:resizeHandles val="exact"/>
        </dgm:presLayoutVars>
      </dgm:prSet>
      <dgm:spPr/>
    </dgm:pt>
    <dgm:pt modelId="{A15F4926-E2C3-4B1C-BF0D-7068FA0C1AF6}" type="pres">
      <dgm:prSet presAssocID="{04B34252-79F8-4238-ADF5-435A1ABE0BCC}" presName="parentText" presStyleLbl="node1" presStyleIdx="0" presStyleCnt="1">
        <dgm:presLayoutVars>
          <dgm:chMax val="0"/>
          <dgm:bulletEnabled val="1"/>
        </dgm:presLayoutVars>
      </dgm:prSet>
      <dgm:spPr/>
    </dgm:pt>
  </dgm:ptLst>
  <dgm:cxnLst>
    <dgm:cxn modelId="{9AE4F95D-5427-44D2-B954-58C771B0F027}" srcId="{B0363BE0-0FE9-4C23-9847-1074B541621F}" destId="{04B34252-79F8-4238-ADF5-435A1ABE0BCC}" srcOrd="0" destOrd="0" parTransId="{2C4ECD47-F1B5-4E42-B81C-F14F548B13EB}" sibTransId="{89F7434B-B8D5-4C77-A490-823A288B46B3}"/>
    <dgm:cxn modelId="{DD38FC44-A0F8-46C9-AD7E-6950B74F80ED}" type="presOf" srcId="{04B34252-79F8-4238-ADF5-435A1ABE0BCC}" destId="{A15F4926-E2C3-4B1C-BF0D-7068FA0C1AF6}" srcOrd="0" destOrd="0" presId="urn:microsoft.com/office/officeart/2005/8/layout/vList2"/>
    <dgm:cxn modelId="{74E2DD99-E639-439A-9859-7F5B5AB1B657}" type="presOf" srcId="{B0363BE0-0FE9-4C23-9847-1074B541621F}" destId="{3403AAA0-31BE-4609-88C8-707ACD848CF1}" srcOrd="0" destOrd="0" presId="urn:microsoft.com/office/officeart/2005/8/layout/vList2"/>
    <dgm:cxn modelId="{BF439D3D-12DC-4FED-9845-FE68815F77CF}" type="presParOf" srcId="{3403AAA0-31BE-4609-88C8-707ACD848CF1}" destId="{A15F4926-E2C3-4B1C-BF0D-7068FA0C1AF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0A69D-8CBC-4BD5-8130-95F9A9E55C8C}">
      <dsp:nvSpPr>
        <dsp:cNvPr id="0" name=""/>
        <dsp:cNvSpPr/>
      </dsp:nvSpPr>
      <dsp:spPr>
        <a:xfrm>
          <a:off x="0" y="355999"/>
          <a:ext cx="6666833" cy="7675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u="sng" kern="1200" dirty="0"/>
            <a:t>Attending Online</a:t>
          </a:r>
          <a:endParaRPr lang="en-US" sz="3200" kern="1200" dirty="0"/>
        </a:p>
      </dsp:txBody>
      <dsp:txXfrm>
        <a:off x="37467" y="393466"/>
        <a:ext cx="6591899" cy="692586"/>
      </dsp:txXfrm>
    </dsp:sp>
    <dsp:sp modelId="{76083D49-A7BA-437B-B519-CE224818AF2A}">
      <dsp:nvSpPr>
        <dsp:cNvPr id="0" name=""/>
        <dsp:cNvSpPr/>
      </dsp:nvSpPr>
      <dsp:spPr>
        <a:xfrm>
          <a:off x="0" y="1123520"/>
          <a:ext cx="6666833" cy="397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dirty="0">
              <a:latin typeface="Times New Roman" panose="02020603050405020304" pitchFamily="18" charset="0"/>
              <a:cs typeface="Times New Roman" panose="02020603050405020304" pitchFamily="18" charset="0"/>
            </a:rPr>
            <a:t>Please use the “raise hand” feature to indicate you would like to provide public comment so the host can prompt you to unmute.</a:t>
          </a:r>
        </a:p>
        <a:p>
          <a:pPr marL="228600" lvl="1" indent="-228600" algn="l" defTabSz="1111250">
            <a:lnSpc>
              <a:spcPct val="90000"/>
            </a:lnSpc>
            <a:spcBef>
              <a:spcPct val="0"/>
            </a:spcBef>
            <a:spcAft>
              <a:spcPct val="20000"/>
            </a:spcAft>
            <a:buChar char="•"/>
          </a:pPr>
          <a:r>
            <a:rPr lang="en-US" sz="2500" kern="1200" dirty="0">
              <a:latin typeface="Times New Roman" panose="02020603050405020304" pitchFamily="18" charset="0"/>
              <a:cs typeface="Times New Roman" panose="02020603050405020304" pitchFamily="18" charset="0"/>
            </a:rPr>
            <a:t>If you are dialing in from a telephone and would like to provide public comment, please press *9 so the host can prompt you to unmute.</a:t>
          </a:r>
        </a:p>
        <a:p>
          <a:pPr marL="228600" lvl="1" indent="-228600" algn="l" defTabSz="1111250">
            <a:lnSpc>
              <a:spcPct val="90000"/>
            </a:lnSpc>
            <a:spcBef>
              <a:spcPct val="0"/>
            </a:spcBef>
            <a:spcAft>
              <a:spcPct val="20000"/>
            </a:spcAft>
            <a:buChar char="•"/>
          </a:pPr>
          <a:r>
            <a:rPr lang="en-US" sz="2500" kern="1200" dirty="0">
              <a:latin typeface="Times New Roman" panose="02020603050405020304" pitchFamily="18" charset="0"/>
              <a:cs typeface="Times New Roman" panose="02020603050405020304" pitchFamily="18" charset="0"/>
            </a:rPr>
            <a:t>Before commenting, please state your full name for the record.</a:t>
          </a:r>
        </a:p>
        <a:p>
          <a:pPr marL="228600" lvl="1" indent="-228600" algn="l" defTabSz="1111250">
            <a:lnSpc>
              <a:spcPct val="90000"/>
            </a:lnSpc>
            <a:spcBef>
              <a:spcPct val="0"/>
            </a:spcBef>
            <a:spcAft>
              <a:spcPct val="20000"/>
            </a:spcAft>
            <a:buChar char="•"/>
          </a:pPr>
          <a:r>
            <a:rPr lang="en-US" sz="2500" kern="1200" dirty="0">
              <a:latin typeface="Times New Roman" panose="02020603050405020304" pitchFamily="18" charset="0"/>
              <a:cs typeface="Times New Roman" panose="02020603050405020304" pitchFamily="18" charset="0"/>
            </a:rPr>
            <a:t>*Comments can also be emailed to </a:t>
          </a:r>
          <a:r>
            <a:rPr lang="en-US" sz="2500" kern="1200" dirty="0">
              <a:latin typeface="Times New Roman" panose="02020603050405020304" pitchFamily="18" charset="0"/>
              <a:cs typeface="Times New Roman" panose="02020603050405020304" pitchFamily="18" charset="0"/>
              <a:hlinkClick xmlns:r="http://schemas.openxmlformats.org/officeDocument/2006/relationships" r:id="rId1"/>
            </a:rPr>
            <a:t>lhale@socialent.com</a:t>
          </a:r>
          <a:r>
            <a:rPr lang="en-US" sz="2500" kern="1200" dirty="0">
              <a:latin typeface="Times New Roman" panose="02020603050405020304" pitchFamily="18" charset="0"/>
              <a:cs typeface="Times New Roman" panose="02020603050405020304" pitchFamily="18" charset="0"/>
            </a:rPr>
            <a:t>. These comments and questions will be recorded in meeting minutes.  </a:t>
          </a:r>
        </a:p>
      </dsp:txBody>
      <dsp:txXfrm>
        <a:off x="0" y="1123520"/>
        <a:ext cx="6666833" cy="3974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C48F4-D0F6-455A-A809-6EDDDF88D9D7}">
      <dsp:nvSpPr>
        <dsp:cNvPr id="0" name=""/>
        <dsp:cNvSpPr/>
      </dsp:nvSpPr>
      <dsp:spPr>
        <a:xfrm>
          <a:off x="0" y="3838601"/>
          <a:ext cx="10308606" cy="0"/>
        </a:xfrm>
        <a:prstGeom prst="line">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FA8E2E-12D7-4B1E-B783-073B11DB19DF}">
      <dsp:nvSpPr>
        <dsp:cNvPr id="0" name=""/>
        <dsp:cNvSpPr/>
      </dsp:nvSpPr>
      <dsp:spPr>
        <a:xfrm>
          <a:off x="0" y="2490557"/>
          <a:ext cx="10308606" cy="0"/>
        </a:xfrm>
        <a:prstGeom prst="line">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2528EB-FB46-4582-A495-E5238DC45ADB}">
      <dsp:nvSpPr>
        <dsp:cNvPr id="0" name=""/>
        <dsp:cNvSpPr/>
      </dsp:nvSpPr>
      <dsp:spPr>
        <a:xfrm>
          <a:off x="0" y="1395263"/>
          <a:ext cx="10308606" cy="0"/>
        </a:xfrm>
        <a:prstGeom prst="line">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60A5F5-9479-46C8-940B-80CE79A8DF27}">
      <dsp:nvSpPr>
        <dsp:cNvPr id="0" name=""/>
        <dsp:cNvSpPr/>
      </dsp:nvSpPr>
      <dsp:spPr>
        <a:xfrm>
          <a:off x="0" y="360877"/>
          <a:ext cx="10308606" cy="0"/>
        </a:xfrm>
        <a:prstGeom prst="line">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19E904-0CAC-4BF9-9159-3A4B42E17236}">
      <dsp:nvSpPr>
        <dsp:cNvPr id="0" name=""/>
        <dsp:cNvSpPr/>
      </dsp:nvSpPr>
      <dsp:spPr>
        <a:xfrm>
          <a:off x="2680237" y="1799"/>
          <a:ext cx="7628368" cy="359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SURG Meeting</a:t>
          </a:r>
        </a:p>
      </dsp:txBody>
      <dsp:txXfrm>
        <a:off x="2680237" y="1799"/>
        <a:ext cx="7628368" cy="359077"/>
      </dsp:txXfrm>
    </dsp:sp>
    <dsp:sp modelId="{FE17460A-0950-4900-844F-01522063B082}">
      <dsp:nvSpPr>
        <dsp:cNvPr id="0" name=""/>
        <dsp:cNvSpPr/>
      </dsp:nvSpPr>
      <dsp:spPr>
        <a:xfrm>
          <a:off x="0" y="1799"/>
          <a:ext cx="2680237" cy="359077"/>
        </a:xfrm>
        <a:prstGeom prst="round2SameRect">
          <a:avLst>
            <a:gd name="adj1" fmla="val 16670"/>
            <a:gd name="adj2" fmla="val 0"/>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March</a:t>
          </a:r>
        </a:p>
      </dsp:txBody>
      <dsp:txXfrm>
        <a:off x="17532" y="19331"/>
        <a:ext cx="2645173" cy="341545"/>
      </dsp:txXfrm>
    </dsp:sp>
    <dsp:sp modelId="{F9DCB259-B3DD-4D4D-91EC-2ABCA81725E0}">
      <dsp:nvSpPr>
        <dsp:cNvPr id="0" name=""/>
        <dsp:cNvSpPr/>
      </dsp:nvSpPr>
      <dsp:spPr>
        <a:xfrm>
          <a:off x="0" y="360877"/>
          <a:ext cx="10308606" cy="657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kern="1200">
              <a:solidFill>
                <a:schemeClr val="tx1"/>
              </a:solidFill>
            </a:rPr>
            <a:t>Update on Needs Assessment</a:t>
          </a:r>
        </a:p>
        <a:p>
          <a:pPr marL="171450" lvl="1" indent="-171450" algn="l" defTabSz="800100">
            <a:lnSpc>
              <a:spcPct val="90000"/>
            </a:lnSpc>
            <a:spcBef>
              <a:spcPct val="0"/>
            </a:spcBef>
            <a:spcAft>
              <a:spcPct val="15000"/>
            </a:spcAft>
            <a:buChar char="•"/>
          </a:pPr>
          <a:r>
            <a:rPr lang="en-US" sz="1800" kern="1200">
              <a:solidFill>
                <a:schemeClr val="tx1"/>
              </a:solidFill>
            </a:rPr>
            <a:t>Establishment of subcommittee structure and membership</a:t>
          </a:r>
        </a:p>
      </dsp:txBody>
      <dsp:txXfrm>
        <a:off x="0" y="360877"/>
        <a:ext cx="10308606" cy="657354"/>
      </dsp:txXfrm>
    </dsp:sp>
    <dsp:sp modelId="{B6909CB7-49C3-4728-BEFB-98345764B3AC}">
      <dsp:nvSpPr>
        <dsp:cNvPr id="0" name=""/>
        <dsp:cNvSpPr/>
      </dsp:nvSpPr>
      <dsp:spPr>
        <a:xfrm>
          <a:off x="2680237" y="1036185"/>
          <a:ext cx="7628368" cy="359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Subcommittee Meetings</a:t>
          </a:r>
        </a:p>
      </dsp:txBody>
      <dsp:txXfrm>
        <a:off x="2680237" y="1036185"/>
        <a:ext cx="7628368" cy="359077"/>
      </dsp:txXfrm>
    </dsp:sp>
    <dsp:sp modelId="{2C8DA4E4-62AB-4B42-A81F-BA80D0852D40}">
      <dsp:nvSpPr>
        <dsp:cNvPr id="0" name=""/>
        <dsp:cNvSpPr/>
      </dsp:nvSpPr>
      <dsp:spPr>
        <a:xfrm>
          <a:off x="0" y="1036185"/>
          <a:ext cx="2680237" cy="359077"/>
        </a:xfrm>
        <a:prstGeom prst="round2SameRect">
          <a:avLst>
            <a:gd name="adj1" fmla="val 16670"/>
            <a:gd name="adj2" fmla="val 0"/>
          </a:avLst>
        </a:prstGeom>
        <a:solidFill>
          <a:schemeClr val="accent5">
            <a:hueOff val="3625003"/>
            <a:satOff val="-21162"/>
            <a:lumOff val="-1699"/>
            <a:alphaOff val="0"/>
          </a:schemeClr>
        </a:solidFill>
        <a:ln w="19050" cap="flat" cmpd="sng" algn="ctr">
          <a:solidFill>
            <a:schemeClr val="accent5">
              <a:hueOff val="3625003"/>
              <a:satOff val="-21162"/>
              <a:lumOff val="-169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April &amp; May</a:t>
          </a:r>
        </a:p>
      </dsp:txBody>
      <dsp:txXfrm>
        <a:off x="17532" y="1053717"/>
        <a:ext cx="2645173" cy="341545"/>
      </dsp:txXfrm>
    </dsp:sp>
    <dsp:sp modelId="{33342EA5-3CE5-4703-8739-E1FA15BDF5E5}">
      <dsp:nvSpPr>
        <dsp:cNvPr id="0" name=""/>
        <dsp:cNvSpPr/>
      </dsp:nvSpPr>
      <dsp:spPr>
        <a:xfrm>
          <a:off x="0" y="1395263"/>
          <a:ext cx="10308606" cy="718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kern="1200">
              <a:solidFill>
                <a:schemeClr val="tx1"/>
              </a:solidFill>
            </a:rPr>
            <a:t>Presentations from subject matter experts</a:t>
          </a:r>
        </a:p>
        <a:p>
          <a:pPr marL="171450" lvl="1" indent="-171450" algn="l" defTabSz="800100">
            <a:lnSpc>
              <a:spcPct val="90000"/>
            </a:lnSpc>
            <a:spcBef>
              <a:spcPct val="0"/>
            </a:spcBef>
            <a:spcAft>
              <a:spcPct val="15000"/>
            </a:spcAft>
            <a:buChar char="•"/>
          </a:pPr>
          <a:r>
            <a:rPr lang="en-US" sz="1800" kern="1200">
              <a:solidFill>
                <a:schemeClr val="tx1"/>
              </a:solidFill>
            </a:rPr>
            <a:t>Collection of recommendations from members and subject matter experts</a:t>
          </a:r>
        </a:p>
      </dsp:txBody>
      <dsp:txXfrm>
        <a:off x="0" y="1395263"/>
        <a:ext cx="10308606" cy="718262"/>
      </dsp:txXfrm>
    </dsp:sp>
    <dsp:sp modelId="{60EC76C4-64A6-42DB-85C5-65B7543849E2}">
      <dsp:nvSpPr>
        <dsp:cNvPr id="0" name=""/>
        <dsp:cNvSpPr/>
      </dsp:nvSpPr>
      <dsp:spPr>
        <a:xfrm>
          <a:off x="2680237" y="2131479"/>
          <a:ext cx="7628368" cy="359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kern="1200">
              <a:solidFill>
                <a:schemeClr val="tx1"/>
              </a:solidFill>
            </a:rPr>
            <a:t>SURG Meeting</a:t>
          </a:r>
        </a:p>
      </dsp:txBody>
      <dsp:txXfrm>
        <a:off x="2680237" y="2131479"/>
        <a:ext cx="7628368" cy="359077"/>
      </dsp:txXfrm>
    </dsp:sp>
    <dsp:sp modelId="{4199FAD2-7270-4282-B34E-3B49A977522C}">
      <dsp:nvSpPr>
        <dsp:cNvPr id="0" name=""/>
        <dsp:cNvSpPr/>
      </dsp:nvSpPr>
      <dsp:spPr>
        <a:xfrm>
          <a:off x="0" y="2131479"/>
          <a:ext cx="2680237" cy="359077"/>
        </a:xfrm>
        <a:prstGeom prst="round2SameRect">
          <a:avLst>
            <a:gd name="adj1" fmla="val 16670"/>
            <a:gd name="adj2" fmla="val 0"/>
          </a:avLst>
        </a:prstGeom>
        <a:solidFill>
          <a:schemeClr val="accent5">
            <a:hueOff val="7250006"/>
            <a:satOff val="-42323"/>
            <a:lumOff val="-3398"/>
            <a:alphaOff val="0"/>
          </a:schemeClr>
        </a:solidFill>
        <a:ln w="19050" cap="flat" cmpd="sng" algn="ctr">
          <a:solidFill>
            <a:schemeClr val="accent5">
              <a:hueOff val="7250006"/>
              <a:satOff val="-42323"/>
              <a:lumOff val="-33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June</a:t>
          </a:r>
        </a:p>
      </dsp:txBody>
      <dsp:txXfrm>
        <a:off x="17532" y="2149011"/>
        <a:ext cx="2645173" cy="341545"/>
      </dsp:txXfrm>
    </dsp:sp>
    <dsp:sp modelId="{2453E2BD-74AA-47C8-A8C5-2CA71EB9538E}">
      <dsp:nvSpPr>
        <dsp:cNvPr id="0" name=""/>
        <dsp:cNvSpPr/>
      </dsp:nvSpPr>
      <dsp:spPr>
        <a:xfrm>
          <a:off x="0" y="2490557"/>
          <a:ext cx="10308606" cy="971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kern="1200">
              <a:solidFill>
                <a:schemeClr val="tx1"/>
              </a:solidFill>
            </a:rPr>
            <a:t>Update on Opioid Litigation, Settlement Funds, and Distribution</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a:solidFill>
                <a:schemeClr val="tx1"/>
              </a:solidFill>
            </a:rPr>
            <a:t>Update on Needs Assessment</a:t>
          </a:r>
        </a:p>
        <a:p>
          <a:pPr marL="171450" lvl="1" indent="-171450" algn="l" defTabSz="800100">
            <a:lnSpc>
              <a:spcPct val="90000"/>
            </a:lnSpc>
            <a:spcBef>
              <a:spcPct val="0"/>
            </a:spcBef>
            <a:spcAft>
              <a:spcPct val="15000"/>
            </a:spcAft>
            <a:buChar char="•"/>
          </a:pPr>
          <a:r>
            <a:rPr lang="en-US" sz="1800" kern="1200">
              <a:solidFill>
                <a:schemeClr val="tx1"/>
              </a:solidFill>
            </a:rPr>
            <a:t>Progress report from subcommittees on SME presentations and recommendations</a:t>
          </a:r>
        </a:p>
      </dsp:txBody>
      <dsp:txXfrm>
        <a:off x="0" y="2490557"/>
        <a:ext cx="10308606" cy="971012"/>
      </dsp:txXfrm>
    </dsp:sp>
    <dsp:sp modelId="{B645695A-1F71-4202-8EA6-366F6C93C7FF}">
      <dsp:nvSpPr>
        <dsp:cNvPr id="0" name=""/>
        <dsp:cNvSpPr/>
      </dsp:nvSpPr>
      <dsp:spPr>
        <a:xfrm>
          <a:off x="2680237" y="3479523"/>
          <a:ext cx="7628368" cy="359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800100">
            <a:lnSpc>
              <a:spcPct val="90000"/>
            </a:lnSpc>
            <a:spcBef>
              <a:spcPct val="0"/>
            </a:spcBef>
            <a:spcAft>
              <a:spcPct val="35000"/>
            </a:spcAft>
            <a:buNone/>
          </a:pPr>
          <a:r>
            <a:rPr lang="en-US" sz="1800" kern="1200">
              <a:solidFill>
                <a:schemeClr val="tx1"/>
              </a:solidFill>
            </a:rPr>
            <a:t>Subcommittee Meetings</a:t>
          </a:r>
        </a:p>
      </dsp:txBody>
      <dsp:txXfrm>
        <a:off x="2680237" y="3479523"/>
        <a:ext cx="7628368" cy="359077"/>
      </dsp:txXfrm>
    </dsp:sp>
    <dsp:sp modelId="{E7645D1F-0703-41A8-AEC7-1219859D5B0E}">
      <dsp:nvSpPr>
        <dsp:cNvPr id="0" name=""/>
        <dsp:cNvSpPr/>
      </dsp:nvSpPr>
      <dsp:spPr>
        <a:xfrm>
          <a:off x="0" y="3479523"/>
          <a:ext cx="2680237" cy="359077"/>
        </a:xfrm>
        <a:prstGeom prst="round2SameRect">
          <a:avLst>
            <a:gd name="adj1" fmla="val 16670"/>
            <a:gd name="adj2" fmla="val 0"/>
          </a:avLst>
        </a:prstGeom>
        <a:solidFill>
          <a:schemeClr val="accent5">
            <a:hueOff val="10875008"/>
            <a:satOff val="-63485"/>
            <a:lumOff val="-5097"/>
            <a:alphaOff val="0"/>
          </a:schemeClr>
        </a:solidFill>
        <a:ln w="19050" cap="flat" cmpd="sng" algn="ctr">
          <a:solidFill>
            <a:schemeClr val="accent5">
              <a:hueOff val="10875008"/>
              <a:satOff val="-63485"/>
              <a:lumOff val="-509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July/August</a:t>
          </a:r>
        </a:p>
      </dsp:txBody>
      <dsp:txXfrm>
        <a:off x="17532" y="3497055"/>
        <a:ext cx="2645173" cy="341545"/>
      </dsp:txXfrm>
    </dsp:sp>
    <dsp:sp modelId="{7E5DDAAD-892E-43BE-955C-A37534F324A1}">
      <dsp:nvSpPr>
        <dsp:cNvPr id="0" name=""/>
        <dsp:cNvSpPr/>
      </dsp:nvSpPr>
      <dsp:spPr>
        <a:xfrm>
          <a:off x="0" y="3838601"/>
          <a:ext cx="10308606" cy="718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kern="1200">
              <a:solidFill>
                <a:schemeClr val="tx1"/>
              </a:solidFill>
            </a:rPr>
            <a:t>Presentations from subject matter experts</a:t>
          </a:r>
        </a:p>
        <a:p>
          <a:pPr marL="171450" lvl="1" indent="-171450" algn="l" defTabSz="800100">
            <a:lnSpc>
              <a:spcPct val="90000"/>
            </a:lnSpc>
            <a:spcBef>
              <a:spcPct val="0"/>
            </a:spcBef>
            <a:spcAft>
              <a:spcPct val="15000"/>
            </a:spcAft>
            <a:buChar char="•"/>
          </a:pPr>
          <a:r>
            <a:rPr lang="en-US" sz="1800" kern="1200">
              <a:solidFill>
                <a:schemeClr val="tx1"/>
              </a:solidFill>
            </a:rPr>
            <a:t>Finalize and prioritize top five subcommittee recommendations to submit to SURG</a:t>
          </a:r>
        </a:p>
      </dsp:txBody>
      <dsp:txXfrm>
        <a:off x="0" y="3838601"/>
        <a:ext cx="10308606" cy="718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C1ACC-9749-4357-A4E6-9D69E4B4BFD1}">
      <dsp:nvSpPr>
        <dsp:cNvPr id="0" name=""/>
        <dsp:cNvSpPr/>
      </dsp:nvSpPr>
      <dsp:spPr>
        <a:xfrm>
          <a:off x="0" y="3738181"/>
          <a:ext cx="10541000" cy="0"/>
        </a:xfrm>
        <a:prstGeom prst="line">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5BECE2-DA52-4FA4-89E9-73CF50CE3602}">
      <dsp:nvSpPr>
        <dsp:cNvPr id="0" name=""/>
        <dsp:cNvSpPr/>
      </dsp:nvSpPr>
      <dsp:spPr>
        <a:xfrm>
          <a:off x="0" y="2371153"/>
          <a:ext cx="10541000" cy="0"/>
        </a:xfrm>
        <a:prstGeom prst="line">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FA8E2E-12D7-4B1E-B783-073B11DB19DF}">
      <dsp:nvSpPr>
        <dsp:cNvPr id="0" name=""/>
        <dsp:cNvSpPr/>
      </dsp:nvSpPr>
      <dsp:spPr>
        <a:xfrm>
          <a:off x="0" y="1327102"/>
          <a:ext cx="10541000" cy="0"/>
        </a:xfrm>
        <a:prstGeom prst="line">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85EDD1-247F-4352-82E5-494335BEA235}">
      <dsp:nvSpPr>
        <dsp:cNvPr id="0" name=""/>
        <dsp:cNvSpPr/>
      </dsp:nvSpPr>
      <dsp:spPr>
        <a:xfrm>
          <a:off x="0" y="364677"/>
          <a:ext cx="10541000" cy="0"/>
        </a:xfrm>
        <a:prstGeom prst="line">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B4E525-8904-4C92-A753-152AE0E8B26E}">
      <dsp:nvSpPr>
        <dsp:cNvPr id="0" name=""/>
        <dsp:cNvSpPr/>
      </dsp:nvSpPr>
      <dsp:spPr>
        <a:xfrm>
          <a:off x="2740659" y="1631"/>
          <a:ext cx="7800340" cy="363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SURG Meeting</a:t>
          </a:r>
        </a:p>
      </dsp:txBody>
      <dsp:txXfrm>
        <a:off x="2740659" y="1631"/>
        <a:ext cx="7800340" cy="363045"/>
      </dsp:txXfrm>
    </dsp:sp>
    <dsp:sp modelId="{15EDA76D-684D-4BC8-8B68-19CD7910C1F0}">
      <dsp:nvSpPr>
        <dsp:cNvPr id="0" name=""/>
        <dsp:cNvSpPr/>
      </dsp:nvSpPr>
      <dsp:spPr>
        <a:xfrm>
          <a:off x="0" y="1631"/>
          <a:ext cx="2740660" cy="363045"/>
        </a:xfrm>
        <a:prstGeom prst="round2SameRect">
          <a:avLst>
            <a:gd name="adj1" fmla="val 16670"/>
            <a:gd name="adj2" fmla="val 0"/>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September</a:t>
          </a:r>
        </a:p>
      </dsp:txBody>
      <dsp:txXfrm>
        <a:off x="17726" y="19357"/>
        <a:ext cx="2705208" cy="345319"/>
      </dsp:txXfrm>
    </dsp:sp>
    <dsp:sp modelId="{AE82D9E4-54B5-44D2-89BD-8EB61097E69C}">
      <dsp:nvSpPr>
        <dsp:cNvPr id="0" name=""/>
        <dsp:cNvSpPr/>
      </dsp:nvSpPr>
      <dsp:spPr>
        <a:xfrm>
          <a:off x="0" y="364677"/>
          <a:ext cx="10541000" cy="581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Discussion and possible action on subcommittee recommendations</a:t>
          </a:r>
        </a:p>
        <a:p>
          <a:pPr marL="114300" lvl="1" indent="-114300" algn="l" defTabSz="622300">
            <a:lnSpc>
              <a:spcPct val="90000"/>
            </a:lnSpc>
            <a:spcBef>
              <a:spcPct val="0"/>
            </a:spcBef>
            <a:spcAft>
              <a:spcPct val="15000"/>
            </a:spcAft>
            <a:buChar char="•"/>
          </a:pPr>
          <a:r>
            <a:rPr lang="en-US" sz="1400" kern="1200" dirty="0">
              <a:solidFill>
                <a:schemeClr val="tx1"/>
              </a:solidFill>
            </a:rPr>
            <a:t>Subcommittee meetings may be scheduled as needed   </a:t>
          </a:r>
        </a:p>
      </dsp:txBody>
      <dsp:txXfrm>
        <a:off x="0" y="364677"/>
        <a:ext cx="10541000" cy="581228"/>
      </dsp:txXfrm>
    </dsp:sp>
    <dsp:sp modelId="{60EC76C4-64A6-42DB-85C5-65B7543849E2}">
      <dsp:nvSpPr>
        <dsp:cNvPr id="0" name=""/>
        <dsp:cNvSpPr/>
      </dsp:nvSpPr>
      <dsp:spPr>
        <a:xfrm>
          <a:off x="2740659" y="964057"/>
          <a:ext cx="7800340" cy="363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a:solidFill>
                <a:schemeClr val="tx1"/>
              </a:solidFill>
            </a:rPr>
            <a:t>Subcommittee Meetings</a:t>
          </a:r>
        </a:p>
      </dsp:txBody>
      <dsp:txXfrm>
        <a:off x="2740659" y="964057"/>
        <a:ext cx="7800340" cy="363045"/>
      </dsp:txXfrm>
    </dsp:sp>
    <dsp:sp modelId="{4199FAD2-7270-4282-B34E-3B49A977522C}">
      <dsp:nvSpPr>
        <dsp:cNvPr id="0" name=""/>
        <dsp:cNvSpPr/>
      </dsp:nvSpPr>
      <dsp:spPr>
        <a:xfrm>
          <a:off x="0" y="964057"/>
          <a:ext cx="2740660" cy="363045"/>
        </a:xfrm>
        <a:prstGeom prst="round2SameRect">
          <a:avLst>
            <a:gd name="adj1" fmla="val 16670"/>
            <a:gd name="adj2" fmla="val 0"/>
          </a:avLst>
        </a:prstGeom>
        <a:solidFill>
          <a:schemeClr val="accent5">
            <a:hueOff val="3625003"/>
            <a:satOff val="-21162"/>
            <a:lumOff val="-1699"/>
            <a:alphaOff val="0"/>
          </a:schemeClr>
        </a:solidFill>
        <a:ln w="19050" cap="flat" cmpd="sng" algn="ctr">
          <a:solidFill>
            <a:schemeClr val="accent5">
              <a:hueOff val="3625003"/>
              <a:satOff val="-21162"/>
              <a:lumOff val="-169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October/November</a:t>
          </a:r>
        </a:p>
      </dsp:txBody>
      <dsp:txXfrm>
        <a:off x="17726" y="981783"/>
        <a:ext cx="2705208" cy="345319"/>
      </dsp:txXfrm>
    </dsp:sp>
    <dsp:sp modelId="{2453E2BD-74AA-47C8-A8C5-2CA71EB9538E}">
      <dsp:nvSpPr>
        <dsp:cNvPr id="0" name=""/>
        <dsp:cNvSpPr/>
      </dsp:nvSpPr>
      <dsp:spPr>
        <a:xfrm>
          <a:off x="0" y="1327102"/>
          <a:ext cx="10541000" cy="66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Refine recommendations based on feedback from the SURG</a:t>
          </a:r>
        </a:p>
        <a:p>
          <a:pPr marL="114300" lvl="1" indent="-114300" algn="l" defTabSz="622300">
            <a:lnSpc>
              <a:spcPct val="90000"/>
            </a:lnSpc>
            <a:spcBef>
              <a:spcPct val="0"/>
            </a:spcBef>
            <a:spcAft>
              <a:spcPct val="15000"/>
            </a:spcAft>
            <a:buChar char="•"/>
          </a:pPr>
          <a:r>
            <a:rPr lang="en-US" sz="1400" kern="1200" dirty="0">
              <a:solidFill>
                <a:schemeClr val="tx1"/>
              </a:solidFill>
            </a:rPr>
            <a:t>Identify policy recommendations for bill draft requests</a:t>
          </a:r>
        </a:p>
      </dsp:txBody>
      <dsp:txXfrm>
        <a:off x="0" y="1327102"/>
        <a:ext cx="10541000" cy="662853"/>
      </dsp:txXfrm>
    </dsp:sp>
    <dsp:sp modelId="{B04C5DA7-EEA7-4131-B878-7EE8171DE7A3}">
      <dsp:nvSpPr>
        <dsp:cNvPr id="0" name=""/>
        <dsp:cNvSpPr/>
      </dsp:nvSpPr>
      <dsp:spPr>
        <a:xfrm>
          <a:off x="2740659" y="2008108"/>
          <a:ext cx="7800340" cy="363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SURG Meeting</a:t>
          </a:r>
        </a:p>
      </dsp:txBody>
      <dsp:txXfrm>
        <a:off x="2740659" y="2008108"/>
        <a:ext cx="7800340" cy="363045"/>
      </dsp:txXfrm>
    </dsp:sp>
    <dsp:sp modelId="{DA837689-A68E-4B10-A617-9D41519138AA}">
      <dsp:nvSpPr>
        <dsp:cNvPr id="0" name=""/>
        <dsp:cNvSpPr/>
      </dsp:nvSpPr>
      <dsp:spPr>
        <a:xfrm>
          <a:off x="0" y="2008108"/>
          <a:ext cx="2740660" cy="363045"/>
        </a:xfrm>
        <a:prstGeom prst="round2SameRect">
          <a:avLst>
            <a:gd name="adj1" fmla="val 16670"/>
            <a:gd name="adj2" fmla="val 0"/>
          </a:avLst>
        </a:prstGeom>
        <a:solidFill>
          <a:schemeClr val="accent5">
            <a:hueOff val="7250006"/>
            <a:satOff val="-42323"/>
            <a:lumOff val="-3398"/>
            <a:alphaOff val="0"/>
          </a:schemeClr>
        </a:solidFill>
        <a:ln w="19050" cap="flat" cmpd="sng" algn="ctr">
          <a:solidFill>
            <a:schemeClr val="accent5">
              <a:hueOff val="7250006"/>
              <a:satOff val="-42323"/>
              <a:lumOff val="-33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rPr>
            <a:t>December</a:t>
          </a:r>
        </a:p>
      </dsp:txBody>
      <dsp:txXfrm>
        <a:off x="17726" y="2025834"/>
        <a:ext cx="2705208" cy="345319"/>
      </dsp:txXfrm>
    </dsp:sp>
    <dsp:sp modelId="{4163FEA9-AF3D-417C-A0F0-E7246F9C660F}">
      <dsp:nvSpPr>
        <dsp:cNvPr id="0" name=""/>
        <dsp:cNvSpPr/>
      </dsp:nvSpPr>
      <dsp:spPr>
        <a:xfrm>
          <a:off x="0" y="2371153"/>
          <a:ext cx="10541000" cy="985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Finalize recommendations to be included in the SURG Annual Report</a:t>
          </a:r>
        </a:p>
        <a:p>
          <a:pPr marL="114300" lvl="1" indent="-114300" algn="l" defTabSz="622300">
            <a:lnSpc>
              <a:spcPct val="90000"/>
            </a:lnSpc>
            <a:spcBef>
              <a:spcPct val="0"/>
            </a:spcBef>
            <a:spcAft>
              <a:spcPct val="15000"/>
            </a:spcAft>
            <a:buChar char="•"/>
          </a:pPr>
          <a:r>
            <a:rPr lang="en-US" sz="1400" kern="1200">
              <a:solidFill>
                <a:schemeClr val="tx1"/>
              </a:solidFill>
            </a:rPr>
            <a:t>Finalize recommendations for bill draft requests</a:t>
          </a:r>
        </a:p>
        <a:p>
          <a:pPr marL="114300" lvl="1" indent="-114300" algn="l" defTabSz="622300">
            <a:lnSpc>
              <a:spcPct val="90000"/>
            </a:lnSpc>
            <a:spcBef>
              <a:spcPct val="0"/>
            </a:spcBef>
            <a:spcAft>
              <a:spcPct val="15000"/>
            </a:spcAft>
            <a:buChar char="•"/>
          </a:pPr>
          <a:r>
            <a:rPr lang="en-US" sz="1400" kern="1200" dirty="0">
              <a:solidFill>
                <a:schemeClr val="tx1"/>
              </a:solidFill>
            </a:rPr>
            <a:t>Review outline of  SURG Annual Report</a:t>
          </a:r>
        </a:p>
        <a:p>
          <a:pPr marL="114300" lvl="1" indent="-114300" algn="l" defTabSz="622300">
            <a:lnSpc>
              <a:spcPct val="90000"/>
            </a:lnSpc>
            <a:spcBef>
              <a:spcPct val="0"/>
            </a:spcBef>
            <a:spcAft>
              <a:spcPct val="15000"/>
            </a:spcAft>
            <a:buChar char="•"/>
          </a:pPr>
          <a:r>
            <a:rPr lang="en-US" sz="1400" kern="1200" dirty="0">
              <a:solidFill>
                <a:schemeClr val="tx1"/>
              </a:solidFill>
            </a:rPr>
            <a:t>Presentation of DHHS Annual Report </a:t>
          </a:r>
        </a:p>
      </dsp:txBody>
      <dsp:txXfrm>
        <a:off x="0" y="2371153"/>
        <a:ext cx="10541000" cy="985830"/>
      </dsp:txXfrm>
    </dsp:sp>
    <dsp:sp modelId="{2641A408-2819-4EE8-BC40-901D85C8FE3A}">
      <dsp:nvSpPr>
        <dsp:cNvPr id="0" name=""/>
        <dsp:cNvSpPr/>
      </dsp:nvSpPr>
      <dsp:spPr>
        <a:xfrm>
          <a:off x="2740659" y="3375136"/>
          <a:ext cx="7800340" cy="363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a:solidFill>
                <a:schemeClr val="tx1"/>
              </a:solidFill>
            </a:rPr>
            <a:t>SURG Meeting</a:t>
          </a:r>
        </a:p>
      </dsp:txBody>
      <dsp:txXfrm>
        <a:off x="2740659" y="3375136"/>
        <a:ext cx="7800340" cy="363045"/>
      </dsp:txXfrm>
    </dsp:sp>
    <dsp:sp modelId="{B5C3BD42-BAD4-459D-8916-3079AA108F56}">
      <dsp:nvSpPr>
        <dsp:cNvPr id="0" name=""/>
        <dsp:cNvSpPr/>
      </dsp:nvSpPr>
      <dsp:spPr>
        <a:xfrm>
          <a:off x="0" y="3375136"/>
          <a:ext cx="2740660" cy="363045"/>
        </a:xfrm>
        <a:prstGeom prst="round2SameRect">
          <a:avLst>
            <a:gd name="adj1" fmla="val 16670"/>
            <a:gd name="adj2" fmla="val 0"/>
          </a:avLst>
        </a:prstGeom>
        <a:solidFill>
          <a:schemeClr val="accent5">
            <a:hueOff val="10875008"/>
            <a:satOff val="-63485"/>
            <a:lumOff val="-5097"/>
            <a:alphaOff val="0"/>
          </a:schemeClr>
        </a:solidFill>
        <a:ln w="19050" cap="flat" cmpd="sng" algn="ctr">
          <a:solidFill>
            <a:schemeClr val="accent5">
              <a:hueOff val="10875008"/>
              <a:satOff val="-63485"/>
              <a:lumOff val="-509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rPr>
            <a:t>January</a:t>
          </a:r>
        </a:p>
      </dsp:txBody>
      <dsp:txXfrm>
        <a:off x="17726" y="3392862"/>
        <a:ext cx="2705208" cy="345319"/>
      </dsp:txXfrm>
    </dsp:sp>
    <dsp:sp modelId="{47B17F98-7F6C-4A77-A803-23ED91B9F1F4}">
      <dsp:nvSpPr>
        <dsp:cNvPr id="0" name=""/>
        <dsp:cNvSpPr/>
      </dsp:nvSpPr>
      <dsp:spPr>
        <a:xfrm>
          <a:off x="0" y="3738181"/>
          <a:ext cx="10541000" cy="726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Approval of final Annual Report</a:t>
          </a:r>
        </a:p>
      </dsp:txBody>
      <dsp:txXfrm>
        <a:off x="0" y="3738181"/>
        <a:ext cx="10541000" cy="7261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0A69D-8CBC-4BD5-8130-95F9A9E55C8C}">
      <dsp:nvSpPr>
        <dsp:cNvPr id="0" name=""/>
        <dsp:cNvSpPr/>
      </dsp:nvSpPr>
      <dsp:spPr>
        <a:xfrm>
          <a:off x="0" y="53059"/>
          <a:ext cx="6666833" cy="9594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u="sng" kern="1200"/>
            <a:t>Attending Online</a:t>
          </a:r>
          <a:endParaRPr lang="en-US" sz="4000" kern="1200"/>
        </a:p>
      </dsp:txBody>
      <dsp:txXfrm>
        <a:off x="46834" y="99893"/>
        <a:ext cx="6573165" cy="865732"/>
      </dsp:txXfrm>
    </dsp:sp>
    <dsp:sp modelId="{76083D49-A7BA-437B-B519-CE224818AF2A}">
      <dsp:nvSpPr>
        <dsp:cNvPr id="0" name=""/>
        <dsp:cNvSpPr/>
      </dsp:nvSpPr>
      <dsp:spPr>
        <a:xfrm>
          <a:off x="0" y="1012459"/>
          <a:ext cx="6666833" cy="438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50800" rIns="284480" bIns="50800" numCol="1" spcCol="1270" anchor="t" anchorCtr="0">
          <a:noAutofit/>
        </a:bodyPr>
        <a:lstStyle/>
        <a:p>
          <a:pPr marL="285750" lvl="1" indent="-285750" algn="l" defTabSz="1377950">
            <a:lnSpc>
              <a:spcPct val="90000"/>
            </a:lnSpc>
            <a:spcBef>
              <a:spcPct val="0"/>
            </a:spcBef>
            <a:spcAft>
              <a:spcPct val="20000"/>
            </a:spcAft>
            <a:buChar char="•"/>
          </a:pPr>
          <a:r>
            <a:rPr lang="en-US" sz="3100" kern="1200">
              <a:latin typeface="Times New Roman" panose="02020603050405020304" pitchFamily="18" charset="0"/>
              <a:cs typeface="Times New Roman" panose="02020603050405020304" pitchFamily="18" charset="0"/>
            </a:rPr>
            <a:t>Please use the “raise hand” feature to indicate you would like to provide public comment so the host can prompt you to unmute.</a:t>
          </a:r>
        </a:p>
        <a:p>
          <a:pPr marL="285750" lvl="1" indent="-285750" algn="l" defTabSz="1377950">
            <a:lnSpc>
              <a:spcPct val="90000"/>
            </a:lnSpc>
            <a:spcBef>
              <a:spcPct val="0"/>
            </a:spcBef>
            <a:spcAft>
              <a:spcPct val="20000"/>
            </a:spcAft>
            <a:buChar char="•"/>
          </a:pPr>
          <a:r>
            <a:rPr lang="en-US" sz="3100" kern="1200">
              <a:latin typeface="Times New Roman" panose="02020603050405020304" pitchFamily="18" charset="0"/>
              <a:cs typeface="Times New Roman" panose="02020603050405020304" pitchFamily="18" charset="0"/>
            </a:rPr>
            <a:t>If you are dialing in from a telephone and would like to provide public comment, please press *9 so the host can prompt you to unmute.</a:t>
          </a:r>
        </a:p>
        <a:p>
          <a:pPr marL="285750" lvl="1" indent="-285750" algn="l" defTabSz="1377950">
            <a:lnSpc>
              <a:spcPct val="90000"/>
            </a:lnSpc>
            <a:spcBef>
              <a:spcPct val="0"/>
            </a:spcBef>
            <a:spcAft>
              <a:spcPct val="20000"/>
            </a:spcAft>
            <a:buChar char="•"/>
          </a:pPr>
          <a:r>
            <a:rPr lang="en-US" sz="3100" kern="1200">
              <a:latin typeface="Times New Roman" panose="02020603050405020304" pitchFamily="18" charset="0"/>
              <a:cs typeface="Times New Roman" panose="02020603050405020304" pitchFamily="18" charset="0"/>
            </a:rPr>
            <a:t>Before commenting, please state your full name for the record. </a:t>
          </a:r>
        </a:p>
      </dsp:txBody>
      <dsp:txXfrm>
        <a:off x="0" y="1012459"/>
        <a:ext cx="6666833" cy="43884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F4926-E2C3-4B1C-BF0D-7068FA0C1AF6}">
      <dsp:nvSpPr>
        <dsp:cNvPr id="0" name=""/>
        <dsp:cNvSpPr/>
      </dsp:nvSpPr>
      <dsp:spPr>
        <a:xfrm>
          <a:off x="0" y="31280"/>
          <a:ext cx="6666833" cy="53913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a:latin typeface="Times New Roman" panose="02020603050405020304" pitchFamily="18" charset="0"/>
              <a:cs typeface="Times New Roman" panose="02020603050405020304" pitchFamily="18" charset="0"/>
            </a:rPr>
            <a:t>Comments can also be emailed to </a:t>
          </a:r>
          <a:r>
            <a:rPr lang="en-US" sz="4800" kern="1200">
              <a:latin typeface="Times New Roman" panose="02020603050405020304" pitchFamily="18" charset="0"/>
              <a:cs typeface="Times New Roman" panose="02020603050405020304" pitchFamily="18" charset="0"/>
              <a:hlinkClick xmlns:r="http://schemas.openxmlformats.org/officeDocument/2006/relationships" r:id="rId1"/>
            </a:rPr>
            <a:t>lhale@socialent.com</a:t>
          </a:r>
          <a:r>
            <a:rPr lang="en-US" sz="4800" kern="1200">
              <a:latin typeface="Times New Roman" panose="02020603050405020304" pitchFamily="18" charset="0"/>
              <a:cs typeface="Times New Roman" panose="02020603050405020304" pitchFamily="18" charset="0"/>
            </a:rPr>
            <a:t>. These comments and questions will be recorded in meeting minutes. </a:t>
          </a:r>
        </a:p>
      </dsp:txBody>
      <dsp:txXfrm>
        <a:off x="263185" y="294465"/>
        <a:ext cx="6140463" cy="48649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7318CC-5289-40AC-BD9C-6CBCDD4D1C3A}" type="datetimeFigureOut">
              <a:rPr lang="en-US" smtClean="0"/>
              <a:t>6/3/2022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97AC92-C2A4-431F-AE86-89E3B5849642}" type="slidenum">
              <a:rPr lang="en-US" smtClean="0"/>
              <a:t>‹#›</a:t>
            </a:fld>
            <a:endParaRPr lang="en-US"/>
          </a:p>
        </p:txBody>
      </p:sp>
    </p:spTree>
    <p:extLst>
      <p:ext uri="{BB962C8B-B14F-4D97-AF65-F5344CB8AC3E}">
        <p14:creationId xmlns:p14="http://schemas.microsoft.com/office/powerpoint/2010/main" val="1259006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1</a:t>
            </a:fld>
            <a:endParaRPr lang="en-US"/>
          </a:p>
        </p:txBody>
      </p:sp>
    </p:spTree>
    <p:extLst>
      <p:ext uri="{BB962C8B-B14F-4D97-AF65-F5344CB8AC3E}">
        <p14:creationId xmlns:p14="http://schemas.microsoft.com/office/powerpoint/2010/main" val="3630936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DHHS Annual Report: Section 10.5 of AB374 requires</a:t>
            </a:r>
            <a:r>
              <a:rPr lang="en-US" b="1" i="0">
                <a:solidFill>
                  <a:srgbClr val="5F6368"/>
                </a:solidFill>
                <a:effectLst/>
                <a:latin typeface="Roboto" panose="02000000000000000000" pitchFamily="2" charset="0"/>
              </a:rPr>
              <a:t> </a:t>
            </a:r>
            <a:r>
              <a:rPr lang="en-US" sz="1200" kern="1200">
                <a:solidFill>
                  <a:schemeClr val="tx1"/>
                </a:solidFill>
                <a:latin typeface="+mn-lt"/>
                <a:ea typeface="+mn-ea"/>
                <a:cs typeface="+mn-cs"/>
              </a:rPr>
              <a:t>the Department of Health and Human Services to annually report</a:t>
            </a:r>
          </a:p>
          <a:p>
            <a:r>
              <a:rPr lang="en-US" sz="1200" kern="1200">
                <a:solidFill>
                  <a:schemeClr val="tx1"/>
                </a:solidFill>
                <a:latin typeface="+mn-lt"/>
                <a:ea typeface="+mn-ea"/>
                <a:cs typeface="+mn-cs"/>
              </a:rPr>
              <a:t>to the Working Group concerning the use of state and local money to address</a:t>
            </a:r>
          </a:p>
          <a:p>
            <a:r>
              <a:rPr lang="en-US" sz="1200" kern="1200">
                <a:solidFill>
                  <a:schemeClr val="tx1"/>
                </a:solidFill>
                <a:latin typeface="+mn-lt"/>
                <a:ea typeface="+mn-ea"/>
                <a:cs typeface="+mn-cs"/>
              </a:rPr>
              <a:t>substance misuse and substance use disorders.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4BFBB5-2096-4FE4-8E2B-8229C49632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141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11</a:t>
            </a:fld>
            <a:endParaRPr lang="en-US"/>
          </a:p>
        </p:txBody>
      </p:sp>
    </p:spTree>
    <p:extLst>
      <p:ext uri="{BB962C8B-B14F-4D97-AF65-F5344CB8AC3E}">
        <p14:creationId xmlns:p14="http://schemas.microsoft.com/office/powerpoint/2010/main" val="2045361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517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260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021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Good morning, as Chair of the Treatment and Recovery Subcommittee, I am pleased to report on our progress to date.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8288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Our members include a diverse group of subject matter experts and we have been pleased to have good participation from the public on our subcommittees as well.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177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Our subcommittee has met twice since the last SURG meeting. On April 25th we had presentations from Dr. Woodard and Dr. Kerns. And in May, we heard from Dr. Dickson on Medication Assisted Treatment or (MAT)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210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We have a number of presentations planned for subcommittee meeting this summer and will hear from experts in a variety of areas as you can see from this slide.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7532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cs typeface="Calibri"/>
              </a:rPr>
              <a:t>Individual members have been provided with recommendations from presentations to the Interim Committee on Health in both February and March. </a:t>
            </a:r>
          </a:p>
          <a:p>
            <a:endParaRPr lang="en-US" sz="1200">
              <a:cs typeface="Calibri"/>
            </a:endParaRPr>
          </a:p>
          <a:p>
            <a:r>
              <a:rPr lang="en-US" sz="1200">
                <a:cs typeface="Calibri"/>
              </a:rPr>
              <a:t>In addition to those recommendations, they have offered their own recommendations. </a:t>
            </a:r>
          </a:p>
          <a:p>
            <a:endParaRPr lang="en-US" sz="1200">
              <a:cs typeface="Calibri"/>
            </a:endParaRPr>
          </a:p>
          <a:p>
            <a:r>
              <a:rPr lang="en-US" sz="1200">
                <a:cs typeface="Calibri"/>
              </a:rPr>
              <a:t>I asked members to review the recommendations we have compiled to date and prior to this meeting, they each independently ranked their preliminary top 5 recommendations. </a:t>
            </a:r>
          </a:p>
          <a:p>
            <a:endParaRPr lang="en-US" sz="1200">
              <a:cs typeface="Calibri"/>
            </a:endParaRPr>
          </a:p>
          <a:p>
            <a:r>
              <a:rPr lang="en-US" sz="1200">
                <a:cs typeface="Calibri"/>
              </a:rPr>
              <a:t>We will continue to add recommendations and rank them moving forward, but wanted to see where there was consensus among members on preliminary priorities. </a:t>
            </a:r>
          </a:p>
          <a:p>
            <a:endParaRPr lang="en-US" sz="1200">
              <a:cs typeface="Calibri"/>
            </a:endParaRPr>
          </a:p>
          <a:p>
            <a:r>
              <a:rPr lang="en-US" sz="1200">
                <a:cs typeface="Calibri"/>
              </a:rPr>
              <a:t>Here you see the top five recommendations reviewed individually to date. </a:t>
            </a:r>
          </a:p>
          <a:p>
            <a:endParaRPr lang="en-US" sz="1200">
              <a:cs typeface="Calibri"/>
            </a:endParaRPr>
          </a:p>
          <a:p>
            <a:r>
              <a:rPr lang="en-US" sz="1200">
                <a:cs typeface="Calibri"/>
              </a:rPr>
              <a:t>Three of the recommendations are around increasing access to Medication Assisted Treatment, one is to engage people with lived experience in program design and one relates to providing linkages to care, referrals and follow up for special populations.  </a:t>
            </a:r>
          </a:p>
          <a:p>
            <a:endParaRPr lang="en-US" sz="1200">
              <a:cs typeface="Calibri"/>
            </a:endParaRPr>
          </a:p>
          <a:p>
            <a:r>
              <a:rPr lang="en-US" sz="1200">
                <a:cs typeface="Calibri"/>
              </a:rPr>
              <a:t>If there are any questions about the way the recommendations were prioritized and weighted, Laura Hale can answer those questions. She compiled the results.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260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 Ford to call meeting </a:t>
            </a:r>
          </a:p>
          <a:p>
            <a:r>
              <a:rPr lang="en-US"/>
              <a:t>--</a:t>
            </a:r>
          </a:p>
          <a:p>
            <a:r>
              <a:rPr lang="en-US"/>
              <a:t>Emma Rodriguez</a:t>
            </a:r>
          </a:p>
          <a:p>
            <a:r>
              <a:rPr lang="en-US" i="1"/>
              <a:t>“I will now call the roll” </a:t>
            </a:r>
          </a:p>
          <a:p>
            <a:r>
              <a:rPr lang="en-US" i="1"/>
              <a:t>Please indicate if you are present </a:t>
            </a:r>
          </a:p>
          <a:p>
            <a:endParaRPr lang="en-US"/>
          </a:p>
          <a:p>
            <a:r>
              <a:rPr lang="en-US" i="1"/>
              <a:t>AG Ford, We do (or do not) have a quorum)</a:t>
            </a:r>
          </a:p>
          <a:p>
            <a:endParaRPr lang="en-US" i="1"/>
          </a:p>
          <a:p>
            <a:endParaRPr lang="en-US" i="1"/>
          </a:p>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2</a:t>
            </a:fld>
            <a:endParaRPr lang="en-US"/>
          </a:p>
        </p:txBody>
      </p:sp>
    </p:spTree>
    <p:extLst>
      <p:ext uri="{BB962C8B-B14F-4D97-AF65-F5344CB8AC3E}">
        <p14:creationId xmlns:p14="http://schemas.microsoft.com/office/powerpoint/2010/main" val="21066740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Other recommendations are listed here around workforce, addressing children and youth treatment and recovery services, and promoting parity in behavioral health coverage using the hub and spoke model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190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On this slide you see recommendations again related to workforce and strengthening the treatment and recovery supports for youth including those in the child welfare system.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8667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The final weighted recommendations to date focus on strategies to prevent and treat black, indigenous and people of color at risk for fatal overdoses, and working to expand certifications to increase the workforce for treatment and recovery</a:t>
            </a:r>
            <a:endParaRPr lang="en-US" sz="140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021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We have also received recommendations from presentations to date as seen here.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18960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A number of recommendations were made specifically for youth metal health </a:t>
            </a:r>
            <a:r>
              <a:rPr lang="en-US" sz="1400"/>
              <a:t>crisis services </a:t>
            </a:r>
            <a:r>
              <a:rPr lang="en-US" sz="1400">
                <a:cs typeface="Calibri"/>
              </a:rPr>
              <a:t>and </a:t>
            </a:r>
            <a:r>
              <a:rPr lang="en-US" sz="1400"/>
              <a:t>treatment</a:t>
            </a:r>
            <a:r>
              <a:rPr lang="en-US" sz="1400">
                <a:cs typeface="Calibri"/>
              </a:rPr>
              <a:t>. </a:t>
            </a:r>
          </a:p>
          <a:p>
            <a:endParaRPr lang="en-US" sz="1400">
              <a:cs typeface="Calibri"/>
            </a:endParaRPr>
          </a:p>
          <a:p>
            <a:r>
              <a:rPr lang="en-US" sz="1400">
                <a:cs typeface="Calibri"/>
              </a:rPr>
              <a:t>Our committee looks forward to hearing more presentations and bringing forth our top recommendations at the next SURG meeting in September.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642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Describe how recommendations will be prioritized.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2609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Describe how recommendations will be prioritized.</a:t>
            </a:r>
          </a:p>
          <a:p>
            <a:r>
              <a:rPr lang="en-US"/>
              <a:t>Treatment and recovery will present preliminary prioritization to date, not for SURG consideration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0214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41</a:t>
            </a:fld>
            <a:endParaRPr lang="en-US"/>
          </a:p>
        </p:txBody>
      </p:sp>
    </p:spTree>
    <p:extLst>
      <p:ext uri="{BB962C8B-B14F-4D97-AF65-F5344CB8AC3E}">
        <p14:creationId xmlns:p14="http://schemas.microsoft.com/office/powerpoint/2010/main" val="3911383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Opioid prescriptions:</a:t>
            </a:r>
            <a:r>
              <a:rPr lang="en-US" baseline="0" dirty="0"/>
              <a:t> </a:t>
            </a:r>
            <a:r>
              <a:rPr lang="en-US" dirty="0"/>
              <a:t>*Carson city in 2020 95.9 per 100, nearly double the national avg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9100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Insufficient screening for SUDs especially in Medicaid managed care and in rural areas</a:t>
            </a:r>
          </a:p>
          <a:p>
            <a:r>
              <a:rPr lang="en-US" dirty="0"/>
              <a:t>11 providers per 1,000 (national average is 32 per 1,000); concentrated in urban areas</a:t>
            </a:r>
          </a:p>
          <a:p>
            <a:r>
              <a:rPr lang="en-US" dirty="0"/>
              <a:t>11 counties are Healthcare Professional Shortage Areas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Treatment availability was the most significant and immediate need according to the June 2019 system-wide assessment using the CAST</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overdoses for Blacks in 2020 were 14% and for Hispanics were 19%, white were 64% and 2.5% were Asian, in comparison Medicaid data shows that of those Medicaid members receiving OUD services, 84% were white, 9% black, 1% AI/AN, and 15% Hispanic; in 2018, a report noted that within Medicaid, the racial breakdown was 33% were Latino, 21% African American, and 36% Caucasian (GUINN Center.org "Nevada's Medicaid Population"); this is not an ideal comparison because it is from different sources, but it points to equity issues; national study found AA and Latino youth report less information care and TEDS data found that minority adults are less likely to seek treatment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Treatment access for pregnant women (providers willing to prescribe, stigma)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(ranked almost last in the nation for access for youth</a:t>
            </a:r>
            <a:r>
              <a:rPr lang="en-US" baseline="0" dirty="0"/>
              <a:t> for MH treatment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Screening, identification and referral to treatment</a:t>
            </a:r>
          </a:p>
          <a:p>
            <a:r>
              <a:rPr lang="en-US" dirty="0"/>
              <a:t> -- suggested because OBOT not prescribing up to waiver limit</a:t>
            </a:r>
            <a:r>
              <a:rPr lang="en-US" baseline="0" dirty="0"/>
              <a:t> and OTP not full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**OBOT not prescribing up</a:t>
            </a:r>
            <a:r>
              <a:rPr lang="en-US" baseline="0" dirty="0"/>
              <a:t> to capacity but also listed as a gap in certain areas – listed lack of time, lack of referrals, and reimbursement as reasons</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954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 Ford to invite public comment. Slides provide directions. </a:t>
            </a:r>
          </a:p>
          <a:p>
            <a:r>
              <a:rPr lang="en-US"/>
              <a:t>9:05</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3</a:t>
            </a:fld>
            <a:endParaRPr lang="en-US"/>
          </a:p>
        </p:txBody>
      </p:sp>
    </p:spTree>
    <p:extLst>
      <p:ext uri="{BB962C8B-B14F-4D97-AF65-F5344CB8AC3E}">
        <p14:creationId xmlns:p14="http://schemas.microsoft.com/office/powerpoint/2010/main" val="3887452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Requirement to detox in current environment prior to treatment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194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54</a:t>
            </a:fld>
            <a:endParaRPr lang="en-US"/>
          </a:p>
        </p:txBody>
      </p:sp>
    </p:spTree>
    <p:extLst>
      <p:ext uri="{BB962C8B-B14F-4D97-AF65-F5344CB8AC3E}">
        <p14:creationId xmlns:p14="http://schemas.microsoft.com/office/powerpoint/2010/main" val="13516590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55</a:t>
            </a:fld>
            <a:endParaRPr lang="en-US"/>
          </a:p>
        </p:txBody>
      </p:sp>
    </p:spTree>
    <p:extLst>
      <p:ext uri="{BB962C8B-B14F-4D97-AF65-F5344CB8AC3E}">
        <p14:creationId xmlns:p14="http://schemas.microsoft.com/office/powerpoint/2010/main" val="29787617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Limit public comment timing –</a:t>
            </a:r>
          </a:p>
          <a:p>
            <a:r>
              <a:rPr lang="en-US"/>
              <a:t>Vegas</a:t>
            </a:r>
          </a:p>
          <a:p>
            <a:r>
              <a:rPr lang="en-US"/>
              <a:t>Carson </a:t>
            </a:r>
          </a:p>
          <a:p>
            <a:r>
              <a:rPr lang="en-US"/>
              <a:t>Online </a:t>
            </a:r>
          </a:p>
          <a:p>
            <a:r>
              <a:rPr lang="en-US"/>
              <a:t>--</a:t>
            </a:r>
          </a:p>
        </p:txBody>
      </p:sp>
      <p:sp>
        <p:nvSpPr>
          <p:cNvPr id="4" name="Slide Number Placeholder 3"/>
          <p:cNvSpPr>
            <a:spLocks noGrp="1"/>
          </p:cNvSpPr>
          <p:nvPr>
            <p:ph type="sldNum" sz="quarter" idx="5"/>
          </p:nvPr>
        </p:nvSpPr>
        <p:spPr/>
        <p:txBody>
          <a:bodyPr/>
          <a:lstStyle/>
          <a:p>
            <a:fld id="{AE97AC92-C2A4-431F-AE86-89E3B5849642}" type="slidenum">
              <a:rPr lang="en-US" smtClean="0"/>
              <a:t>56</a:t>
            </a:fld>
            <a:endParaRPr lang="en-US"/>
          </a:p>
        </p:txBody>
      </p:sp>
    </p:spTree>
    <p:extLst>
      <p:ext uri="{BB962C8B-B14F-4D97-AF65-F5344CB8AC3E}">
        <p14:creationId xmlns:p14="http://schemas.microsoft.com/office/powerpoint/2010/main" val="909691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Limit public comment timing –</a:t>
            </a:r>
          </a:p>
          <a:p>
            <a:r>
              <a:rPr lang="en-US"/>
              <a:t>Vegas</a:t>
            </a:r>
          </a:p>
          <a:p>
            <a:r>
              <a:rPr lang="en-US"/>
              <a:t>Carson </a:t>
            </a:r>
          </a:p>
          <a:p>
            <a:r>
              <a:rPr lang="en-US"/>
              <a:t>Online </a:t>
            </a:r>
          </a:p>
        </p:txBody>
      </p:sp>
      <p:sp>
        <p:nvSpPr>
          <p:cNvPr id="4" name="Slide Number Placeholder 3"/>
          <p:cNvSpPr>
            <a:spLocks noGrp="1"/>
          </p:cNvSpPr>
          <p:nvPr>
            <p:ph type="sldNum" sz="quarter" idx="5"/>
          </p:nvPr>
        </p:nvSpPr>
        <p:spPr/>
        <p:txBody>
          <a:bodyPr/>
          <a:lstStyle/>
          <a:p>
            <a:fld id="{AE97AC92-C2A4-431F-AE86-89E3B5849642}" type="slidenum">
              <a:rPr lang="en-US" smtClean="0"/>
              <a:t>57</a:t>
            </a:fld>
            <a:endParaRPr lang="en-US"/>
          </a:p>
        </p:txBody>
      </p:sp>
    </p:spTree>
    <p:extLst>
      <p:ext uri="{BB962C8B-B14F-4D97-AF65-F5344CB8AC3E}">
        <p14:creationId xmlns:p14="http://schemas.microsoft.com/office/powerpoint/2010/main" val="21382230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Limit public comment timing –</a:t>
            </a:r>
          </a:p>
          <a:p>
            <a:r>
              <a:rPr lang="en-US"/>
              <a:t>Vegas</a:t>
            </a:r>
          </a:p>
          <a:p>
            <a:r>
              <a:rPr lang="en-US"/>
              <a:t>Carson </a:t>
            </a:r>
          </a:p>
          <a:p>
            <a:r>
              <a:rPr lang="en-US"/>
              <a:t>Online </a:t>
            </a:r>
          </a:p>
        </p:txBody>
      </p:sp>
      <p:sp>
        <p:nvSpPr>
          <p:cNvPr id="4" name="Slide Number Placeholder 3"/>
          <p:cNvSpPr>
            <a:spLocks noGrp="1"/>
          </p:cNvSpPr>
          <p:nvPr>
            <p:ph type="sldNum" sz="quarter" idx="5"/>
          </p:nvPr>
        </p:nvSpPr>
        <p:spPr/>
        <p:txBody>
          <a:bodyPr/>
          <a:lstStyle/>
          <a:p>
            <a:fld id="{AE97AC92-C2A4-431F-AE86-89E3B5849642}" type="slidenum">
              <a:rPr lang="en-US" smtClean="0"/>
              <a:t>58</a:t>
            </a:fld>
            <a:endParaRPr lang="en-US"/>
          </a:p>
        </p:txBody>
      </p:sp>
    </p:spTree>
    <p:extLst>
      <p:ext uri="{BB962C8B-B14F-4D97-AF65-F5344CB8AC3E}">
        <p14:creationId xmlns:p14="http://schemas.microsoft.com/office/powerpoint/2010/main" val="22638516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59</a:t>
            </a:fld>
            <a:endParaRPr lang="en-US"/>
          </a:p>
        </p:txBody>
      </p:sp>
    </p:spTree>
    <p:extLst>
      <p:ext uri="{BB962C8B-B14F-4D97-AF65-F5344CB8AC3E}">
        <p14:creationId xmlns:p14="http://schemas.microsoft.com/office/powerpoint/2010/main" val="563593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Limit public comment timing –</a:t>
            </a:r>
          </a:p>
          <a:p>
            <a:r>
              <a:rPr lang="en-US"/>
              <a:t>Vegas</a:t>
            </a:r>
          </a:p>
          <a:p>
            <a:r>
              <a:rPr lang="en-US"/>
              <a:t>Carson </a:t>
            </a:r>
          </a:p>
          <a:p>
            <a:r>
              <a:rPr lang="en-US"/>
              <a:t>Online </a:t>
            </a:r>
          </a:p>
          <a:p>
            <a:r>
              <a:rPr lang="en-US"/>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97AC92-C2A4-431F-AE86-89E3B58496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770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Limit public comment timing –</a:t>
            </a:r>
          </a:p>
          <a:p>
            <a:r>
              <a:rPr lang="en-US"/>
              <a:t>Vegas</a:t>
            </a:r>
          </a:p>
          <a:p>
            <a:r>
              <a:rPr lang="en-US"/>
              <a:t>Carson </a:t>
            </a:r>
          </a:p>
          <a:p>
            <a:r>
              <a:rPr lang="en-US"/>
              <a:t>Online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97AC92-C2A4-431F-AE86-89E3B58496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0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6</a:t>
            </a:fld>
            <a:endParaRPr lang="en-US"/>
          </a:p>
        </p:txBody>
      </p:sp>
    </p:spTree>
    <p:extLst>
      <p:ext uri="{BB962C8B-B14F-4D97-AF65-F5344CB8AC3E}">
        <p14:creationId xmlns:p14="http://schemas.microsoft.com/office/powerpoint/2010/main" val="3342617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7</a:t>
            </a:fld>
            <a:endParaRPr lang="en-US"/>
          </a:p>
        </p:txBody>
      </p:sp>
    </p:spTree>
    <p:extLst>
      <p:ext uri="{BB962C8B-B14F-4D97-AF65-F5344CB8AC3E}">
        <p14:creationId xmlns:p14="http://schemas.microsoft.com/office/powerpoint/2010/main" val="3417942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97AC92-C2A4-431F-AE86-89E3B5849642}" type="slidenum">
              <a:rPr lang="en-US" smtClean="0"/>
              <a:t>8</a:t>
            </a:fld>
            <a:endParaRPr lang="en-US"/>
          </a:p>
        </p:txBody>
      </p:sp>
    </p:spTree>
    <p:extLst>
      <p:ext uri="{BB962C8B-B14F-4D97-AF65-F5344CB8AC3E}">
        <p14:creationId xmlns:p14="http://schemas.microsoft.com/office/powerpoint/2010/main" val="446607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F6BF7-4157-4622-9B63-D553C39187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890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customXml" Target="../../customXml/item48.xml"/><Relationship Id="rId7" Type="http://schemas.openxmlformats.org/officeDocument/2006/relationships/customXml" Target="../../customXml/item34.xml"/><Relationship Id="rId2" Type="http://schemas.openxmlformats.org/officeDocument/2006/relationships/customXml" Target="../../customXml/item52.xml"/><Relationship Id="rId1" Type="http://schemas.openxmlformats.org/officeDocument/2006/relationships/customXml" Target="../../customXml/item45.xml"/><Relationship Id="rId6" Type="http://schemas.openxmlformats.org/officeDocument/2006/relationships/customXml" Target="../../customXml/item21.xml"/><Relationship Id="rId11" Type="http://schemas.openxmlformats.org/officeDocument/2006/relationships/image" Target="../media/image5.png"/><Relationship Id="rId5" Type="http://schemas.openxmlformats.org/officeDocument/2006/relationships/customXml" Target="../../customXml/item10.xml"/><Relationship Id="rId10" Type="http://schemas.openxmlformats.org/officeDocument/2006/relationships/image" Target="../media/image4.png"/><Relationship Id="rId4" Type="http://schemas.openxmlformats.org/officeDocument/2006/relationships/customXml" Target="../../customXml/item1.xml"/><Relationship Id="rId9"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customXml" Target="../../customXml/item22.xml"/><Relationship Id="rId2" Type="http://schemas.openxmlformats.org/officeDocument/2006/relationships/customXml" Target="../../customXml/item11.xml"/><Relationship Id="rId1" Type="http://schemas.openxmlformats.org/officeDocument/2006/relationships/customXml" Target="../../customXml/item57.xml"/><Relationship Id="rId4"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customXml" Target="../../customXml/item43.xml"/><Relationship Id="rId1" Type="http://schemas.openxmlformats.org/officeDocument/2006/relationships/customXml" Target="../../customXml/item33.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customXml" Target="../../customXml/item54.xml"/></Relationships>
</file>

<file path=ppt/slideLayouts/_rels/slideLayout19.xml.rels><?xml version="1.0" encoding="UTF-8" standalone="yes"?>
<Relationships xmlns="http://schemas.openxmlformats.org/package/2006/relationships"><Relationship Id="rId3" Type="http://schemas.openxmlformats.org/officeDocument/2006/relationships/customXml" Target="../../customXml/item30.xml"/><Relationship Id="rId2" Type="http://schemas.openxmlformats.org/officeDocument/2006/relationships/customXml" Target="../../customXml/item17.xml"/><Relationship Id="rId1" Type="http://schemas.openxmlformats.org/officeDocument/2006/relationships/customXml" Target="../../customXml/item6.xml"/><Relationship Id="rId5" Type="http://schemas.openxmlformats.org/officeDocument/2006/relationships/slideMaster" Target="../slideMasters/slideMaster3.xml"/><Relationship Id="rId4" Type="http://schemas.openxmlformats.org/officeDocument/2006/relationships/customXml" Target="../../customXml/item4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customXml" Target="../../customXml/item18.xml"/><Relationship Id="rId2" Type="http://schemas.openxmlformats.org/officeDocument/2006/relationships/customXml" Target="../../customXml/item7.xml"/><Relationship Id="rId1" Type="http://schemas.openxmlformats.org/officeDocument/2006/relationships/customXml" Target="../../customXml/item53.xml"/><Relationship Id="rId6" Type="http://schemas.openxmlformats.org/officeDocument/2006/relationships/slideMaster" Target="../slideMasters/slideMaster3.xml"/><Relationship Id="rId5" Type="http://schemas.openxmlformats.org/officeDocument/2006/relationships/customXml" Target="../../customXml/item35.xml"/><Relationship Id="rId4" Type="http://schemas.openxmlformats.org/officeDocument/2006/relationships/customXml" Target="../../customXml/item29.xml"/></Relationships>
</file>

<file path=ppt/slideLayouts/_rels/slideLayout21.xml.rels><?xml version="1.0" encoding="UTF-8" standalone="yes"?>
<Relationships xmlns="http://schemas.openxmlformats.org/package/2006/relationships"><Relationship Id="rId3" Type="http://schemas.openxmlformats.org/officeDocument/2006/relationships/customXml" Target="../../customXml/item12.xml"/><Relationship Id="rId7" Type="http://schemas.openxmlformats.org/officeDocument/2006/relationships/slideMaster" Target="../slideMasters/slideMaster3.xml"/><Relationship Id="rId2" Type="http://schemas.openxmlformats.org/officeDocument/2006/relationships/customXml" Target="../../customXml/item2.xml"/><Relationship Id="rId1" Type="http://schemas.openxmlformats.org/officeDocument/2006/relationships/customXml" Target="../../customXml/item49.xml"/><Relationship Id="rId6" Type="http://schemas.openxmlformats.org/officeDocument/2006/relationships/customXml" Target="../../customXml/item46.xml"/><Relationship Id="rId5" Type="http://schemas.openxmlformats.org/officeDocument/2006/relationships/customXml" Target="../../customXml/item36.xml"/><Relationship Id="rId4" Type="http://schemas.openxmlformats.org/officeDocument/2006/relationships/customXml" Target="../../customXml/item24.xml"/></Relationships>
</file>

<file path=ppt/slideLayouts/_rels/slideLayout22.xml.rels><?xml version="1.0" encoding="UTF-8" standalone="yes"?>
<Relationships xmlns="http://schemas.openxmlformats.org/package/2006/relationships"><Relationship Id="rId3" Type="http://schemas.openxmlformats.org/officeDocument/2006/relationships/customXml" Target="../../customXml/item13.xml"/><Relationship Id="rId2" Type="http://schemas.openxmlformats.org/officeDocument/2006/relationships/customXml" Target="../../customXml/item3.xml"/><Relationship Id="rId1" Type="http://schemas.openxmlformats.org/officeDocument/2006/relationships/customXml" Target="../../customXml/item23.xml"/><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customXml" Target="../../customXml/item44.xml"/><Relationship Id="rId2" Type="http://schemas.openxmlformats.org/officeDocument/2006/relationships/customXml" Target="../../customXml/item31.xml"/><Relationship Id="rId1" Type="http://schemas.openxmlformats.org/officeDocument/2006/relationships/customXml" Target="../../customXml/item55.xml"/><Relationship Id="rId4"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ustomXml" Target="../../customXml/item20.xml"/><Relationship Id="rId7" Type="http://schemas.openxmlformats.org/officeDocument/2006/relationships/slideMaster" Target="../slideMasters/slideMaster3.xml"/><Relationship Id="rId2" Type="http://schemas.openxmlformats.org/officeDocument/2006/relationships/customXml" Target="../../customXml/item8.xml"/><Relationship Id="rId1" Type="http://schemas.openxmlformats.org/officeDocument/2006/relationships/customXml" Target="../../customXml/item9.xml"/><Relationship Id="rId6" Type="http://schemas.openxmlformats.org/officeDocument/2006/relationships/customXml" Target="../../customXml/item56.xml"/><Relationship Id="rId5" Type="http://schemas.openxmlformats.org/officeDocument/2006/relationships/customXml" Target="../../customXml/item42.xml"/><Relationship Id="rId10" Type="http://schemas.openxmlformats.org/officeDocument/2006/relationships/image" Target="../media/image5.png"/><Relationship Id="rId4" Type="http://schemas.openxmlformats.org/officeDocument/2006/relationships/customXml" Target="../../customXml/item32.xml"/><Relationship Id="rId9"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556C5-5F0B-4833-88F3-BE92BBF774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735DB9-C34F-41BD-8F2A-D3075779BD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71AE01-6AB7-47F5-804D-E39BD200F756}"/>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5" name="Footer Placeholder 4">
            <a:extLst>
              <a:ext uri="{FF2B5EF4-FFF2-40B4-BE49-F238E27FC236}">
                <a16:creationId xmlns:a16="http://schemas.microsoft.com/office/drawing/2014/main" id="{C6785CC9-8BB3-433A-BFD7-948A74ACD6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0C040-F694-4849-93A7-B1924113523F}"/>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964183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F7929-8056-4A9D-A991-F233F90D50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61F30F-C21D-4F24-B3DA-5B821923D7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7E3F34-DDBE-4D54-8ABC-98BB1274F9C0}"/>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5" name="Footer Placeholder 4">
            <a:extLst>
              <a:ext uri="{FF2B5EF4-FFF2-40B4-BE49-F238E27FC236}">
                <a16:creationId xmlns:a16="http://schemas.microsoft.com/office/drawing/2014/main" id="{4B7FA727-A389-4F3D-85DC-119BFDD746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B45863-90B9-473F-BA48-9299BD6347F7}"/>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735354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1D266E-F8D2-45A3-A163-FABCFC4A37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D4E664-3EF9-48B6-9C08-C39FD4817F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326ECD-6E2E-4CD7-89A0-45EEB1D3E9A1}"/>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5" name="Footer Placeholder 4">
            <a:extLst>
              <a:ext uri="{FF2B5EF4-FFF2-40B4-BE49-F238E27FC236}">
                <a16:creationId xmlns:a16="http://schemas.microsoft.com/office/drawing/2014/main" id="{E78A9070-3E52-4E81-9936-528437518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11294C-DC29-430C-998D-AF92E3E03B07}"/>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2564458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79DA09-8658-4E69-99D5-F6BF64D378B0}" type="datetimeFigureOut">
              <a:rPr lang="en-US" smtClean="0"/>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0428C-1767-4E09-A9B4-F9DC1C017020}" type="slidenum">
              <a:rPr lang="en-US" smtClean="0"/>
              <a:t>‹#›</a:t>
            </a:fld>
            <a:endParaRPr lang="en-US"/>
          </a:p>
        </p:txBody>
      </p:sp>
    </p:spTree>
    <p:extLst>
      <p:ext uri="{BB962C8B-B14F-4D97-AF65-F5344CB8AC3E}">
        <p14:creationId xmlns:p14="http://schemas.microsoft.com/office/powerpoint/2010/main" val="123841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A079DA09-8658-4E69-99D5-F6BF64D378B0}" type="datetimeFigureOut">
              <a:rPr lang="en-US" smtClean="0"/>
              <a:t>6/3/2022</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06F0428C-1767-4E09-A9B4-F9DC1C017020}"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204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079DA09-8658-4E69-99D5-F6BF64D378B0}" type="datetimeFigureOut">
              <a:rPr kumimoji="0" lang="en-US" sz="1200" b="0" i="0" u="none" strike="noStrike" kern="1200" cap="none" spc="0" normalizeH="0" baseline="0" noProof="0" smtClean="0">
                <a:ln>
                  <a:noFill/>
                </a:ln>
                <a:solidFill>
                  <a:srgbClr val="000000"/>
                </a:solidFill>
                <a:effectLst/>
                <a:uLnTx/>
                <a:uFillTx/>
                <a:latin typeface="Times New Roman" panose="020206030504050203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6/3/2022</a:t>
            </a:fld>
            <a:endParaRPr kumimoji="0" lang="en-US" sz="1200" b="0" i="0" u="none" strike="noStrike" kern="1200" cap="none" spc="0" normalizeH="0" baseline="0" noProof="0">
              <a:ln>
                <a:noFill/>
              </a:ln>
              <a:solidFill>
                <a:srgbClr val="000000"/>
              </a:solidFill>
              <a:effectLst/>
              <a:uLnTx/>
              <a:uFillTx/>
              <a:latin typeface="Times New Roman" panose="020206030504050203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Times New Roman" panose="020206030504050203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0428C-1767-4E09-A9B4-F9DC1C017020}" type="slidenum">
              <a:rPr kumimoji="0" lang="en-US" sz="1200" b="0" i="0" u="none" strike="noStrike" kern="1200" cap="none" spc="0" normalizeH="0" baseline="0" noProof="0" smtClean="0">
                <a:ln>
                  <a:noFill/>
                </a:ln>
                <a:solidFill>
                  <a:srgbClr val="000000"/>
                </a:solidFill>
                <a:effectLst/>
                <a:uLnTx/>
                <a:uFillTx/>
                <a:latin typeface="Times New Roman" panose="020206030504050203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3239160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a:blip r:embed="rId9"/>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custDataLst>
              <p:custData r:id="rId2"/>
            </p:custDataLst>
          </p:nvPr>
        </p:nvSpPr>
        <p:spPr>
          <a:xfrm>
            <a:off x="449961" y="1907921"/>
            <a:ext cx="9359900" cy="1601978"/>
          </a:xfrm>
        </p:spPr>
        <p:txBody>
          <a:bodyPr vert="horz"/>
          <a:lstStyle>
            <a:lvl1pPr>
              <a:lnSpc>
                <a:spcPct val="90000"/>
              </a:lnSpc>
              <a:defRPr sz="6000" b="1" i="0" cap="none" baseline="0">
                <a:solidFill>
                  <a:schemeClr val="lt1"/>
                </a:solidFill>
                <a:latin typeface="Arial" panose="020B0604020202020204" pitchFamily="34" charset="0"/>
                <a:cs typeface="Arial Narrow" panose="020B0604020202020204" pitchFamily="34" charset="0"/>
              </a:defRPr>
            </a:lvl1pPr>
          </a:lstStyle>
          <a:p>
            <a:r>
              <a:rPr lang="en-US" dirty="0"/>
              <a:t>Main Title</a:t>
            </a:r>
          </a:p>
        </p:txBody>
      </p:sp>
      <p:sp>
        <p:nvSpPr>
          <p:cNvPr id="3" name="Subtitle 2"/>
          <p:cNvSpPr>
            <a:spLocks noGrp="1"/>
          </p:cNvSpPr>
          <p:nvPr>
            <p:ph type="subTitle" idx="1" hasCustomPrompt="1"/>
            <p:custDataLst>
              <p:custData r:id="rId3"/>
            </p:custDataLst>
          </p:nvPr>
        </p:nvSpPr>
        <p:spPr>
          <a:xfrm>
            <a:off x="467995" y="3708019"/>
            <a:ext cx="9323959" cy="791972"/>
          </a:xfrm>
        </p:spPr>
        <p:txBody>
          <a:bodyPr anchor="t"/>
          <a:lstStyle>
            <a:lvl1pPr marL="0" indent="0" algn="l">
              <a:buNone/>
              <a:defRPr sz="2400" cap="none">
                <a:solidFill>
                  <a:schemeClr val="lt1"/>
                </a:solidFill>
                <a:latin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8" name="Text Placeholder 3">
            <a:extLst>
              <a:ext uri="{FF2B5EF4-FFF2-40B4-BE49-F238E27FC236}">
                <a16:creationId xmlns:a16="http://schemas.microsoft.com/office/drawing/2014/main" id="{DC5380E5-0D04-B449-9282-B817A683373F}"/>
              </a:ext>
            </a:extLst>
          </p:cNvPr>
          <p:cNvSpPr>
            <a:spLocks noGrp="1"/>
          </p:cNvSpPr>
          <p:nvPr>
            <p:ph type="body" sz="half" idx="2" hasCustomPrompt="1"/>
            <p:custDataLst>
              <p:custData r:id="rId4"/>
            </p:custDataLst>
          </p:nvPr>
        </p:nvSpPr>
        <p:spPr>
          <a:xfrm>
            <a:off x="485775" y="4870800"/>
            <a:ext cx="7400925" cy="1038525"/>
          </a:xfrm>
        </p:spPr>
        <p:txBody>
          <a:bodyPr anchor="b" anchorCtr="0"/>
          <a:lstStyle>
            <a:lvl1pPr marL="0" marR="0" indent="0" algn="l" defTabSz="457200" rtl="0" eaLnBrk="1" fontAlgn="auto" latinLnBrk="0" hangingPunct="1">
              <a:lnSpc>
                <a:spcPct val="100000"/>
              </a:lnSpc>
              <a:spcBef>
                <a:spcPts val="0"/>
              </a:spcBef>
              <a:spcAft>
                <a:spcPts val="0"/>
              </a:spcAft>
              <a:buClrTx/>
              <a:buSzTx/>
              <a:buFont typeface="Arial"/>
              <a:buNone/>
              <a:tabLst/>
              <a:defRPr lang="en-GB" sz="1400">
                <a:solidFill>
                  <a:schemeClr val="lt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lang="en-US" dirty="0">
                <a:effectLst/>
                <a:latin typeface="Arial" panose="020B0604020202020204" pitchFamily="34" charset="0"/>
              </a:rPr>
              <a:t>Client name (optional)</a:t>
            </a:r>
            <a:br>
              <a:rPr lang="en-US" dirty="0">
                <a:effectLst/>
                <a:latin typeface="Arial" panose="020B0604020202020204" pitchFamily="34" charset="0"/>
              </a:rPr>
            </a:br>
            <a:r>
              <a:rPr lang="en-US" dirty="0">
                <a:effectLst/>
                <a:latin typeface="Arial" panose="020B0604020202020204" pitchFamily="34" charset="0"/>
              </a:rPr>
              <a:t>Month 00, 20XX</a:t>
            </a:r>
            <a:br>
              <a:rPr lang="en-US" dirty="0">
                <a:effectLst/>
                <a:latin typeface="Arial" panose="020B0604020202020204" pitchFamily="34" charset="0"/>
              </a:rPr>
            </a:br>
            <a:r>
              <a:rPr lang="en-US" dirty="0">
                <a:effectLst/>
                <a:latin typeface="Arial" panose="020B0604020202020204" pitchFamily="34" charset="0"/>
              </a:rPr>
              <a:t>Presenter1, Job Title, location  |  Presenter2, Job Title, location</a:t>
            </a:r>
            <a:br>
              <a:rPr lang="en-US" dirty="0">
                <a:effectLst/>
                <a:latin typeface="Arial" panose="020B0604020202020204" pitchFamily="34" charset="0"/>
              </a:rPr>
            </a:br>
            <a:br>
              <a:rPr lang="en-US" dirty="0">
                <a:effectLst/>
                <a:latin typeface="Arial" panose="020B0604020202020204" pitchFamily="34" charset="0"/>
              </a:rPr>
            </a:br>
            <a:r>
              <a:rPr lang="en-US" dirty="0">
                <a:effectLst/>
                <a:latin typeface="Arial" panose="020B0604020202020204" pitchFamily="34" charset="0"/>
              </a:rPr>
              <a:t>Tagline (optional)</a:t>
            </a:r>
          </a:p>
        </p:txBody>
      </p:sp>
      <p:sp>
        <p:nvSpPr>
          <p:cNvPr id="6" name="Rectangle 5">
            <a:extLst>
              <a:ext uri="{FF2B5EF4-FFF2-40B4-BE49-F238E27FC236}">
                <a16:creationId xmlns:a16="http://schemas.microsoft.com/office/drawing/2014/main" id="{8A000828-AFAC-3B45-BED9-82169A449934}"/>
              </a:ext>
            </a:extLst>
          </p:cNvPr>
          <p:cNvSpPr/>
          <p:nvPr userDrawn="1">
            <p:custDataLst>
              <p:custData r:id="rId5"/>
            </p:custDataLst>
          </p:nvPr>
        </p:nvSpPr>
        <p:spPr>
          <a:xfrm>
            <a:off x="485775" y="6257135"/>
            <a:ext cx="1785745" cy="153888"/>
          </a:xfrm>
          <a:prstGeom prst="rect">
            <a:avLst/>
          </a:prstGeom>
        </p:spPr>
        <p:txBody>
          <a:bodyPr wrap="none" lIns="0" tIns="0" rIns="0" bIns="0">
            <a:spAutoFit/>
          </a:bodyPr>
          <a:lstStyle/>
          <a:p>
            <a:r>
              <a:rPr lang="en-US" sz="1000" dirty="0">
                <a:solidFill>
                  <a:schemeClr val="lt1"/>
                </a:solidFill>
                <a:effectLst/>
                <a:latin typeface="Arial" panose="020B0604020202020204" pitchFamily="34" charset="0"/>
              </a:rPr>
              <a:t>A business of Marsh McLennan</a:t>
            </a:r>
            <a:endParaRPr lang="en-US" sz="1000" dirty="0">
              <a:solidFill>
                <a:schemeClr val="lt1"/>
              </a:solidFill>
            </a:endParaRPr>
          </a:p>
        </p:txBody>
      </p:sp>
      <p:sp>
        <p:nvSpPr>
          <p:cNvPr id="9" name="Text Placeholder 1">
            <a:extLst>
              <a:ext uri="{FF2B5EF4-FFF2-40B4-BE49-F238E27FC236}">
                <a16:creationId xmlns:a16="http://schemas.microsoft.com/office/drawing/2014/main" id="{F5DB60D4-C4BB-8C4C-A2A4-B0EC5B5139BB}"/>
              </a:ext>
            </a:extLst>
          </p:cNvPr>
          <p:cNvSpPr txBox="1">
            <a:spLocks/>
          </p:cNvSpPr>
          <p:nvPr userDrawn="1">
            <p:custDataLst>
              <p:custData r:id="rId6"/>
            </p:custDataLst>
          </p:nvPr>
        </p:nvSpPr>
        <p:spPr>
          <a:xfrm>
            <a:off x="6210300" y="5909325"/>
            <a:ext cx="5499100" cy="469900"/>
          </a:xfrm>
          <a:prstGeom prst="rect">
            <a:avLst/>
          </a:prstGeom>
        </p:spPr>
        <p:txBody>
          <a:bodyPr vert="horz" lIns="0" tIns="0" rIns="0" bIns="0" rtlCol="0" anchor="b">
            <a:noAutofit/>
          </a:bodyPr>
          <a:lstStyle>
            <a:lvl1pPr marL="0" indent="0" algn="r" defTabSz="457200" rtl="0" eaLnBrk="1" latinLnBrk="0" hangingPunct="1">
              <a:spcBef>
                <a:spcPts val="900"/>
              </a:spcBef>
              <a:buFont typeface="Arial"/>
              <a:buNone/>
              <a:defRPr sz="800" b="0" kern="1200">
                <a:solidFill>
                  <a:schemeClr val="tx1"/>
                </a:solidFill>
                <a:latin typeface="+mn-lt"/>
                <a:ea typeface="+mn-ea"/>
                <a:cs typeface="+mn-cs"/>
              </a:defRPr>
            </a:lvl1pPr>
            <a:lvl2pPr marL="457200" indent="0" algn="l" defTabSz="457200" rtl="0" eaLnBrk="1" latinLnBrk="0" hangingPunct="1">
              <a:spcBef>
                <a:spcPts val="75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spcBef>
                <a:spcPts val="600"/>
              </a:spcBef>
              <a:buFont typeface="Arial" panose="020B0604020202020204" pitchFamily="34" charset="0"/>
              <a:buNone/>
              <a:tabLst/>
              <a:defRPr sz="1000" kern="1200">
                <a:solidFill>
                  <a:schemeClr val="tx1"/>
                </a:solidFill>
                <a:latin typeface="+mn-lt"/>
                <a:ea typeface="+mn-ea"/>
                <a:cs typeface="+mn-cs"/>
              </a:defRPr>
            </a:lvl3pPr>
            <a:lvl4pPr marL="13716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5pPr>
            <a:lvl6pPr marL="2286000" indent="0" algn="l" defTabSz="457200" rtl="0" eaLnBrk="1" latinLnBrk="0" hangingPunct="1">
              <a:spcBef>
                <a:spcPts val="600"/>
              </a:spcBef>
              <a:buFont typeface="Arial"/>
              <a:buNone/>
              <a:tabLst/>
              <a:defRPr sz="900" kern="1200">
                <a:solidFill>
                  <a:schemeClr val="tx1"/>
                </a:solidFill>
                <a:latin typeface="+mn-lt"/>
                <a:ea typeface="+mn-ea"/>
                <a:cs typeface="+mn-cs"/>
              </a:defRPr>
            </a:lvl6pPr>
            <a:lvl7pPr marL="27432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7pPr>
            <a:lvl8pPr marL="3200400" indent="0" algn="l" defTabSz="457200" rtl="0" eaLnBrk="1" latinLnBrk="0" hangingPunct="1">
              <a:spcBef>
                <a:spcPts val="600"/>
              </a:spcBef>
              <a:buFont typeface="Arial"/>
              <a:buNone/>
              <a:tabLst/>
              <a:defRPr sz="900" kern="1200">
                <a:solidFill>
                  <a:schemeClr val="tx1"/>
                </a:solidFill>
                <a:latin typeface="+mn-lt"/>
                <a:ea typeface="+mn-ea"/>
                <a:cs typeface="+mn-cs"/>
              </a:defRPr>
            </a:lvl8pPr>
            <a:lvl9pPr marL="36576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9pPr>
          </a:lstStyle>
          <a:p>
            <a:pPr>
              <a:spcBef>
                <a:spcPts val="0"/>
              </a:spcBef>
            </a:pPr>
            <a:endParaRPr lang="en-US" dirty="0">
              <a:solidFill>
                <a:schemeClr val="lt1"/>
              </a:solidFill>
            </a:endParaRPr>
          </a:p>
        </p:txBody>
      </p:sp>
      <p:sp>
        <p:nvSpPr>
          <p:cNvPr id="4" name="Tagline"/>
          <p:cNvSpPr txBox="1"/>
          <p:nvPr userDrawn="1">
            <p:custDataLst>
              <p:custData r:id="rId7"/>
            </p:custDataLst>
          </p:nvPr>
        </p:nvSpPr>
        <p:spPr>
          <a:xfrm>
            <a:off x="8128000" y="363600"/>
            <a:ext cx="3581400" cy="246221"/>
          </a:xfrm>
          <a:prstGeom prst="rect">
            <a:avLst/>
          </a:prstGeom>
          <a:noFill/>
        </p:spPr>
        <p:txBody>
          <a:bodyPr wrap="square" lIns="0" tIns="0" rIns="0" bIns="0" rtlCol="0">
            <a:spAutoFit/>
          </a:bodyPr>
          <a:lstStyle/>
          <a:p>
            <a:pPr algn="r"/>
            <a:r>
              <a:rPr lang="en-US" sz="1600" dirty="0">
                <a:solidFill>
                  <a:schemeClr val="lt1"/>
                </a:solidFill>
              </a:rPr>
              <a:t>welcome to brighter</a:t>
            </a:r>
          </a:p>
        </p:txBody>
      </p:sp>
      <p:pic>
        <p:nvPicPr>
          <p:cNvPr id="5" name="CoverMainLogo_WHITE"/>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bwMode="invGray">
          <a:xfrm>
            <a:off x="486029" y="345567"/>
            <a:ext cx="1783084" cy="280417"/>
          </a:xfrm>
          <a:prstGeom prst="rect">
            <a:avLst/>
          </a:prstGeom>
        </p:spPr>
      </p:pic>
      <p:pic>
        <p:nvPicPr>
          <p:cNvPr id="7" name="CoverMainLogo_COLOUR" hidden="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bwMode="invGray">
          <a:xfrm>
            <a:off x="486029" y="345567"/>
            <a:ext cx="1783084" cy="280417"/>
          </a:xfrm>
          <a:prstGeom prst="rect">
            <a:avLst/>
          </a:prstGeom>
        </p:spPr>
      </p:pic>
    </p:spTree>
    <p:custDataLst>
      <p:custData r:id="rId1"/>
    </p:custDataLst>
    <p:extLst>
      <p:ext uri="{BB962C8B-B14F-4D97-AF65-F5344CB8AC3E}">
        <p14:creationId xmlns:p14="http://schemas.microsoft.com/office/powerpoint/2010/main" val="2479905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1"/>
            </p:custDataLst>
          </p:nvPr>
        </p:nvSpPr>
        <p:spPr/>
        <p:txBody>
          <a:bodyPr/>
          <a:lstStyle/>
          <a:p>
            <a:r>
              <a:rPr lang="en-US" dirty="0"/>
              <a:t>Click to add title</a:t>
            </a:r>
          </a:p>
        </p:txBody>
      </p:sp>
      <p:sp>
        <p:nvSpPr>
          <p:cNvPr id="3" name="Content Placeholder 2"/>
          <p:cNvSpPr>
            <a:spLocks noGrp="1"/>
          </p:cNvSpPr>
          <p:nvPr>
            <p:ph idx="1" hasCustomPrompt="1"/>
            <p:custDataLst>
              <p:custData r:id="rId2"/>
            </p:custDataLst>
          </p:nvPr>
        </p:nvSpPr>
        <p:spPr/>
        <p:txBody>
          <a:bodyPr/>
          <a:lstStyle/>
          <a:p>
            <a:pPr lvl="0"/>
            <a:r>
              <a:rPr lang="en-US" dirty="0"/>
              <a:t>Click to add text</a:t>
            </a:r>
          </a:p>
        </p:txBody>
      </p:sp>
      <p:sp>
        <p:nvSpPr>
          <p:cNvPr id="4" name="Slide Number Placeholder 3"/>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5" name="Footer Placeholder 4"/>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7" name="Text Placeholder 6"/>
          <p:cNvSpPr>
            <a:spLocks noGrp="1"/>
          </p:cNvSpPr>
          <p:nvPr>
            <p:ph type="body" sz="quarter" idx="12" hasCustomPrompt="1"/>
            <p:custDataLst>
              <p:custData r:id="rId3"/>
            </p:custDataLst>
          </p:nvPr>
        </p:nvSpPr>
        <p:spPr>
          <a:xfrm>
            <a:off x="485776" y="806400"/>
            <a:ext cx="11226800" cy="320400"/>
          </a:xfrm>
        </p:spPr>
        <p:txBody>
          <a:bodyPr/>
          <a:lstStyle>
            <a:lvl1pPr marL="0" indent="0">
              <a:buNone/>
              <a:defRPr b="1">
                <a:solidFill>
                  <a:schemeClr val="dk1"/>
                </a:solidFill>
              </a:defRPr>
            </a:lvl1pPr>
          </a:lstStyle>
          <a:p>
            <a:pPr lvl="0"/>
            <a:r>
              <a:rPr lang="en-US" dirty="0"/>
              <a:t>Click to add subtitle</a:t>
            </a:r>
          </a:p>
        </p:txBody>
      </p:sp>
    </p:spTree>
    <p:extLst>
      <p:ext uri="{BB962C8B-B14F-4D97-AF65-F5344CB8AC3E}">
        <p14:creationId xmlns:p14="http://schemas.microsoft.com/office/powerpoint/2010/main" val="1608540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1"/>
            </p:custDataLst>
          </p:nvPr>
        </p:nvSpPr>
        <p:spPr/>
        <p:txBody>
          <a:bodyPr/>
          <a:lstStyle/>
          <a:p>
            <a:r>
              <a:rPr lang="en-US" dirty="0"/>
              <a:t>Click to add title</a:t>
            </a:r>
          </a:p>
        </p:txBody>
      </p:sp>
      <p:sp>
        <p:nvSpPr>
          <p:cNvPr id="3" name="Slide Number Placeholder 2"/>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4" name="Footer Placeholder 3"/>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6" name="Text Placeholder 5"/>
          <p:cNvSpPr>
            <a:spLocks noGrp="1"/>
          </p:cNvSpPr>
          <p:nvPr>
            <p:ph type="body" sz="quarter" idx="12" hasCustomPrompt="1"/>
            <p:custDataLst>
              <p:custData r:id="rId2"/>
            </p:custDataLst>
          </p:nvPr>
        </p:nvSpPr>
        <p:spPr>
          <a:xfrm>
            <a:off x="485775" y="806400"/>
            <a:ext cx="11225025" cy="320400"/>
          </a:xfrm>
        </p:spPr>
        <p:txBody>
          <a:bodyPr/>
          <a:lstStyle>
            <a:lvl1pPr marL="0" indent="0">
              <a:buNone/>
              <a:defRPr b="1">
                <a:solidFill>
                  <a:schemeClr val="dk1"/>
                </a:solidFill>
              </a:defRPr>
            </a:lvl1pPr>
          </a:lstStyle>
          <a:p>
            <a:pPr lvl="0"/>
            <a:r>
              <a:rPr lang="en-US" dirty="0"/>
              <a:t>Click to add subtitle</a:t>
            </a:r>
          </a:p>
        </p:txBody>
      </p:sp>
    </p:spTree>
    <p:extLst>
      <p:ext uri="{BB962C8B-B14F-4D97-AF65-F5344CB8AC3E}">
        <p14:creationId xmlns:p14="http://schemas.microsoft.com/office/powerpoint/2010/main" val="7041985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ustDataLst>
      <p:custData r:id="rId1"/>
    </p:custDataLst>
    <p:extLst>
      <p:ext uri="{BB962C8B-B14F-4D97-AF65-F5344CB8AC3E}">
        <p14:creationId xmlns:p14="http://schemas.microsoft.com/office/powerpoint/2010/main" val="1137027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1"/>
            </p:custDataLst>
          </p:nvPr>
        </p:nvSpPr>
        <p:spPr/>
        <p:txBody>
          <a:bodyPr/>
          <a:lstStyle/>
          <a:p>
            <a:r>
              <a:rPr lang="en-US" dirty="0"/>
              <a:t>Click to add title</a:t>
            </a:r>
          </a:p>
        </p:txBody>
      </p:sp>
      <p:sp>
        <p:nvSpPr>
          <p:cNvPr id="3" name="Content Placeholder 2"/>
          <p:cNvSpPr>
            <a:spLocks noGrp="1"/>
          </p:cNvSpPr>
          <p:nvPr>
            <p:ph sz="half" idx="1" hasCustomPrompt="1"/>
            <p:custDataLst>
              <p:custData r:id="rId2"/>
            </p:custDataLst>
          </p:nvPr>
        </p:nvSpPr>
        <p:spPr>
          <a:xfrm>
            <a:off x="485775" y="1609725"/>
            <a:ext cx="5495925" cy="4514850"/>
          </a:xfrm>
        </p:spPr>
        <p:txBody>
          <a:bodyPr/>
          <a:lstStyle/>
          <a:p>
            <a:pPr lvl="0"/>
            <a:r>
              <a:rPr lang="en-US" dirty="0"/>
              <a:t>Click to add text</a:t>
            </a:r>
          </a:p>
        </p:txBody>
      </p:sp>
      <p:sp>
        <p:nvSpPr>
          <p:cNvPr id="4" name="Content Placeholder 3"/>
          <p:cNvSpPr>
            <a:spLocks noGrp="1"/>
          </p:cNvSpPr>
          <p:nvPr>
            <p:ph sz="half" idx="2" hasCustomPrompt="1"/>
            <p:custDataLst>
              <p:custData r:id="rId3"/>
            </p:custDataLst>
          </p:nvPr>
        </p:nvSpPr>
        <p:spPr>
          <a:xfrm>
            <a:off x="6210300" y="1609725"/>
            <a:ext cx="5499100" cy="4514850"/>
          </a:xfrm>
        </p:spPr>
        <p:txBody>
          <a:bodyPr/>
          <a:lstStyle/>
          <a:p>
            <a:pPr lvl="0"/>
            <a:r>
              <a:rPr lang="en-US" dirty="0"/>
              <a:t>Click to add text</a:t>
            </a:r>
          </a:p>
        </p:txBody>
      </p:sp>
      <p:sp>
        <p:nvSpPr>
          <p:cNvPr id="5" name="Slide Number Placeholder 4"/>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6" name="Footer Placeholder 5"/>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8" name="Text Placeholder 7"/>
          <p:cNvSpPr>
            <a:spLocks noGrp="1"/>
          </p:cNvSpPr>
          <p:nvPr>
            <p:ph type="body" sz="quarter" idx="12" hasCustomPrompt="1"/>
            <p:custDataLst>
              <p:custData r:id="rId4"/>
            </p:custDataLst>
          </p:nvPr>
        </p:nvSpPr>
        <p:spPr>
          <a:xfrm>
            <a:off x="485776" y="806400"/>
            <a:ext cx="11225023" cy="320400"/>
          </a:xfrm>
        </p:spPr>
        <p:txBody>
          <a:bodyPr/>
          <a:lstStyle>
            <a:lvl1pPr marL="0" indent="0">
              <a:buNone/>
              <a:defRPr b="1">
                <a:solidFill>
                  <a:schemeClr val="dk1"/>
                </a:solidFill>
              </a:defRPr>
            </a:lvl1pPr>
          </a:lstStyle>
          <a:p>
            <a:pPr lvl="0"/>
            <a:r>
              <a:rPr lang="en-US" dirty="0"/>
              <a:t>Click to add subtitle</a:t>
            </a:r>
          </a:p>
        </p:txBody>
      </p:sp>
    </p:spTree>
    <p:extLst>
      <p:ext uri="{BB962C8B-B14F-4D97-AF65-F5344CB8AC3E}">
        <p14:creationId xmlns:p14="http://schemas.microsoft.com/office/powerpoint/2010/main" val="468766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C9128-E6E1-43F2-9973-3D181C5301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CE5F7C-875C-4D53-8A4A-1AA2B49BF3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FB7C5-9687-42B3-B62C-BAE36F78BAA1}"/>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5" name="Footer Placeholder 4">
            <a:extLst>
              <a:ext uri="{FF2B5EF4-FFF2-40B4-BE49-F238E27FC236}">
                <a16:creationId xmlns:a16="http://schemas.microsoft.com/office/drawing/2014/main" id="{95A24B2D-4FF1-4C05-83AE-3EA66B385E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7B1981-9D28-459A-8592-FD6D1CAACE68}"/>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2622300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2 Content and Content">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1"/>
            </p:custDataLst>
          </p:nvPr>
        </p:nvSpPr>
        <p:spPr/>
        <p:txBody>
          <a:bodyPr/>
          <a:lstStyle/>
          <a:p>
            <a:r>
              <a:rPr lang="en-US" dirty="0"/>
              <a:t>Click to add title</a:t>
            </a:r>
          </a:p>
        </p:txBody>
      </p:sp>
      <p:sp>
        <p:nvSpPr>
          <p:cNvPr id="3" name="Content Placeholder 2"/>
          <p:cNvSpPr>
            <a:spLocks noGrp="1"/>
          </p:cNvSpPr>
          <p:nvPr>
            <p:ph sz="quarter" idx="1" hasCustomPrompt="1"/>
            <p:custDataLst>
              <p:custData r:id="rId2"/>
            </p:custDataLst>
          </p:nvPr>
        </p:nvSpPr>
        <p:spPr>
          <a:xfrm>
            <a:off x="482601" y="1609725"/>
            <a:ext cx="3581400" cy="4514850"/>
          </a:xfrm>
        </p:spPr>
        <p:txBody>
          <a:bodyPr/>
          <a:lstStyle/>
          <a:p>
            <a:pPr lvl="0"/>
            <a:r>
              <a:rPr lang="en-US" dirty="0"/>
              <a:t>Click to add text</a:t>
            </a:r>
          </a:p>
        </p:txBody>
      </p:sp>
      <p:sp>
        <p:nvSpPr>
          <p:cNvPr id="4" name="Content Placeholder 3"/>
          <p:cNvSpPr>
            <a:spLocks noGrp="1"/>
          </p:cNvSpPr>
          <p:nvPr>
            <p:ph sz="quarter" idx="2" hasCustomPrompt="1"/>
            <p:custDataLst>
              <p:custData r:id="rId3"/>
            </p:custDataLst>
          </p:nvPr>
        </p:nvSpPr>
        <p:spPr>
          <a:xfrm>
            <a:off x="4305300" y="1609726"/>
            <a:ext cx="3581400" cy="4514850"/>
          </a:xfrm>
        </p:spPr>
        <p:txBody>
          <a:bodyPr/>
          <a:lstStyle/>
          <a:p>
            <a:pPr lvl="0"/>
            <a:r>
              <a:rPr lang="en-US" dirty="0"/>
              <a:t>Click to add text</a:t>
            </a:r>
          </a:p>
        </p:txBody>
      </p:sp>
      <p:sp>
        <p:nvSpPr>
          <p:cNvPr id="5" name="Content Placeholder 4"/>
          <p:cNvSpPr>
            <a:spLocks noGrp="1"/>
          </p:cNvSpPr>
          <p:nvPr>
            <p:ph sz="half" idx="3" hasCustomPrompt="1"/>
            <p:custDataLst>
              <p:custData r:id="rId4"/>
            </p:custDataLst>
          </p:nvPr>
        </p:nvSpPr>
        <p:spPr>
          <a:xfrm>
            <a:off x="8128000" y="1609725"/>
            <a:ext cx="3581400" cy="4514850"/>
          </a:xfrm>
        </p:spPr>
        <p:txBody>
          <a:bodyPr/>
          <a:lstStyle/>
          <a:p>
            <a:pPr lvl="0"/>
            <a:r>
              <a:rPr lang="en-US" dirty="0"/>
              <a:t>Click to add text</a:t>
            </a:r>
          </a:p>
        </p:txBody>
      </p:sp>
      <p:sp>
        <p:nvSpPr>
          <p:cNvPr id="6" name="Slide Number Placeholder 5"/>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7" name="Footer Placeholder 6"/>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9" name="Text Placeholder 8"/>
          <p:cNvSpPr>
            <a:spLocks noGrp="1"/>
          </p:cNvSpPr>
          <p:nvPr>
            <p:ph type="body" sz="quarter" idx="12" hasCustomPrompt="1"/>
            <p:custDataLst>
              <p:custData r:id="rId5"/>
            </p:custDataLst>
          </p:nvPr>
        </p:nvSpPr>
        <p:spPr>
          <a:xfrm>
            <a:off x="485775" y="806400"/>
            <a:ext cx="11223623" cy="320400"/>
          </a:xfrm>
        </p:spPr>
        <p:txBody>
          <a:bodyPr/>
          <a:lstStyle>
            <a:lvl1pPr marL="0" indent="0">
              <a:buNone/>
              <a:defRPr b="1">
                <a:solidFill>
                  <a:schemeClr val="dk1"/>
                </a:solidFill>
              </a:defRPr>
            </a:lvl1pPr>
          </a:lstStyle>
          <a:p>
            <a:pPr lvl="0"/>
            <a:r>
              <a:rPr lang="en-US" dirty="0"/>
              <a:t>Click to add subtitle</a:t>
            </a:r>
          </a:p>
        </p:txBody>
      </p:sp>
    </p:spTree>
    <p:extLst>
      <p:ext uri="{BB962C8B-B14F-4D97-AF65-F5344CB8AC3E}">
        <p14:creationId xmlns:p14="http://schemas.microsoft.com/office/powerpoint/2010/main" val="17415410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sz="quarter" hasCustomPrompt="1"/>
            <p:custDataLst>
              <p:custData r:id="rId1"/>
            </p:custDataLst>
          </p:nvPr>
        </p:nvSpPr>
        <p:spPr/>
        <p:txBody>
          <a:bodyPr/>
          <a:lstStyle/>
          <a:p>
            <a:r>
              <a:rPr lang="en-US" dirty="0"/>
              <a:t>Click to add title</a:t>
            </a:r>
          </a:p>
        </p:txBody>
      </p:sp>
      <p:sp>
        <p:nvSpPr>
          <p:cNvPr id="3" name="Content Placeholder 2"/>
          <p:cNvSpPr>
            <a:spLocks noGrp="1"/>
          </p:cNvSpPr>
          <p:nvPr>
            <p:ph sz="quarter" idx="1" hasCustomPrompt="1"/>
            <p:custDataLst>
              <p:custData r:id="rId2"/>
            </p:custDataLst>
          </p:nvPr>
        </p:nvSpPr>
        <p:spPr>
          <a:xfrm>
            <a:off x="485775" y="1609725"/>
            <a:ext cx="2625725" cy="4511675"/>
          </a:xfrm>
        </p:spPr>
        <p:txBody>
          <a:bodyPr/>
          <a:lstStyle/>
          <a:p>
            <a:pPr lvl="0"/>
            <a:r>
              <a:rPr lang="en-US" dirty="0"/>
              <a:t>Click to add text</a:t>
            </a:r>
          </a:p>
        </p:txBody>
      </p:sp>
      <p:sp>
        <p:nvSpPr>
          <p:cNvPr id="4" name="Content Placeholder 3"/>
          <p:cNvSpPr>
            <a:spLocks noGrp="1"/>
          </p:cNvSpPr>
          <p:nvPr>
            <p:ph sz="quarter" idx="2" hasCustomPrompt="1"/>
            <p:custDataLst>
              <p:custData r:id="rId3"/>
            </p:custDataLst>
          </p:nvPr>
        </p:nvSpPr>
        <p:spPr>
          <a:xfrm>
            <a:off x="3352800" y="1609725"/>
            <a:ext cx="2628900" cy="4511675"/>
          </a:xfrm>
        </p:spPr>
        <p:txBody>
          <a:bodyPr/>
          <a:lstStyle/>
          <a:p>
            <a:pPr lvl="0"/>
            <a:r>
              <a:rPr lang="en-US" dirty="0"/>
              <a:t>Click to add text</a:t>
            </a:r>
          </a:p>
        </p:txBody>
      </p:sp>
      <p:sp>
        <p:nvSpPr>
          <p:cNvPr id="5" name="Content Placeholder 4"/>
          <p:cNvSpPr>
            <a:spLocks noGrp="1"/>
          </p:cNvSpPr>
          <p:nvPr>
            <p:ph sz="quarter" idx="3" hasCustomPrompt="1"/>
            <p:custDataLst>
              <p:custData r:id="rId4"/>
            </p:custDataLst>
          </p:nvPr>
        </p:nvSpPr>
        <p:spPr>
          <a:xfrm>
            <a:off x="6210300" y="1609726"/>
            <a:ext cx="2628900" cy="4514850"/>
          </a:xfrm>
        </p:spPr>
        <p:txBody>
          <a:bodyPr/>
          <a:lstStyle/>
          <a:p>
            <a:pPr lvl="0"/>
            <a:r>
              <a:rPr lang="en-US" dirty="0"/>
              <a:t>Click to add text</a:t>
            </a:r>
          </a:p>
        </p:txBody>
      </p:sp>
      <p:sp>
        <p:nvSpPr>
          <p:cNvPr id="6" name="Content Placeholder 5"/>
          <p:cNvSpPr>
            <a:spLocks noGrp="1"/>
          </p:cNvSpPr>
          <p:nvPr>
            <p:ph sz="quarter" idx="4" hasCustomPrompt="1"/>
            <p:custDataLst>
              <p:custData r:id="rId5"/>
            </p:custDataLst>
          </p:nvPr>
        </p:nvSpPr>
        <p:spPr>
          <a:xfrm>
            <a:off x="9080500" y="1609726"/>
            <a:ext cx="2628900" cy="4514850"/>
          </a:xfrm>
        </p:spPr>
        <p:txBody>
          <a:bodyPr/>
          <a:lstStyle/>
          <a:p>
            <a:pPr lvl="0"/>
            <a:r>
              <a:rPr lang="en-US" dirty="0"/>
              <a:t>Click to add text</a:t>
            </a:r>
          </a:p>
        </p:txBody>
      </p:sp>
      <p:sp>
        <p:nvSpPr>
          <p:cNvPr id="7" name="Slide Number Placeholder 6"/>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8" name="Footer Placeholder 7"/>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10" name="Text Placeholder 9"/>
          <p:cNvSpPr>
            <a:spLocks noGrp="1"/>
          </p:cNvSpPr>
          <p:nvPr>
            <p:ph type="body" sz="quarter" idx="12" hasCustomPrompt="1"/>
            <p:custDataLst>
              <p:custData r:id="rId6"/>
            </p:custDataLst>
          </p:nvPr>
        </p:nvSpPr>
        <p:spPr>
          <a:xfrm>
            <a:off x="485777" y="806400"/>
            <a:ext cx="11223622" cy="320400"/>
          </a:xfrm>
        </p:spPr>
        <p:txBody>
          <a:bodyPr/>
          <a:lstStyle>
            <a:lvl1pPr marL="0" indent="0">
              <a:buNone/>
              <a:defRPr b="1">
                <a:solidFill>
                  <a:schemeClr val="dk1"/>
                </a:solidFill>
              </a:defRPr>
            </a:lvl1pPr>
          </a:lstStyle>
          <a:p>
            <a:pPr lvl="0"/>
            <a:r>
              <a:rPr lang="en-US" dirty="0"/>
              <a:t>Click to add subtitle</a:t>
            </a:r>
          </a:p>
        </p:txBody>
      </p:sp>
    </p:spTree>
    <p:extLst>
      <p:ext uri="{BB962C8B-B14F-4D97-AF65-F5344CB8AC3E}">
        <p14:creationId xmlns:p14="http://schemas.microsoft.com/office/powerpoint/2010/main" val="122977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lt1"/>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BFED26F-A95B-E44E-8707-E9C9C09E6F92}"/>
              </a:ext>
            </a:extLst>
          </p:cNvPr>
          <p:cNvSpPr>
            <a:spLocks noGrp="1"/>
          </p:cNvSpPr>
          <p:nvPr>
            <p:ph type="body" sz="quarter" idx="12" hasCustomPrompt="1"/>
            <p:custDataLst>
              <p:custData r:id="rId2"/>
            </p:custDataLst>
          </p:nvPr>
        </p:nvSpPr>
        <p:spPr>
          <a:xfrm>
            <a:off x="485775" y="362464"/>
            <a:ext cx="5495925" cy="5758935"/>
          </a:xfrm>
        </p:spPr>
        <p:txBody>
          <a:bodyPr/>
          <a:lstStyle>
            <a:lvl1pPr marL="233363" indent="-233363">
              <a:lnSpc>
                <a:spcPct val="90000"/>
              </a:lnSpc>
              <a:spcBef>
                <a:spcPts val="900"/>
              </a:spcBef>
              <a:buFont typeface="+mj-lt"/>
              <a:buAutoNum type="arabicPeriod"/>
              <a:tabLst/>
              <a:defRPr>
                <a:solidFill>
                  <a:schemeClr val="dk1"/>
                </a:solidFill>
              </a:defRPr>
            </a:lvl1pPr>
            <a:lvl2pPr>
              <a:buNone/>
              <a:defRPr/>
            </a:lvl2pPr>
          </a:lstStyle>
          <a:p>
            <a:pPr lvl="0"/>
            <a:r>
              <a:rPr lang="en-US" dirty="0"/>
              <a:t>Click to add topic</a:t>
            </a:r>
          </a:p>
        </p:txBody>
      </p:sp>
      <p:sp>
        <p:nvSpPr>
          <p:cNvPr id="4" name="Text Placeholder 3"/>
          <p:cNvSpPr>
            <a:spLocks noGrp="1"/>
          </p:cNvSpPr>
          <p:nvPr>
            <p:ph type="body" sz="quarter" idx="13" hasCustomPrompt="1"/>
            <p:custDataLst>
              <p:custData r:id="rId3"/>
            </p:custDataLst>
          </p:nvPr>
        </p:nvSpPr>
        <p:spPr>
          <a:xfrm>
            <a:off x="486000" y="4896000"/>
            <a:ext cx="11224800" cy="1846800"/>
          </a:xfrm>
        </p:spPr>
        <p:txBody>
          <a:bodyPr/>
          <a:lstStyle>
            <a:lvl1pPr marL="0" indent="0" algn="r">
              <a:buNone/>
              <a:defRPr sz="12000" b="1">
                <a:solidFill>
                  <a:schemeClr val="dk1"/>
                </a:solidFill>
              </a:defRPr>
            </a:lvl1pPr>
          </a:lstStyle>
          <a:p>
            <a:pPr lvl="0"/>
            <a:r>
              <a:rPr lang="en-US" dirty="0"/>
              <a:t>Agenda</a:t>
            </a:r>
          </a:p>
        </p:txBody>
      </p:sp>
    </p:spTree>
    <p:custDataLst>
      <p:custData r:id="rId1"/>
    </p:custDataLst>
    <p:extLst>
      <p:ext uri="{BB962C8B-B14F-4D97-AF65-F5344CB8AC3E}">
        <p14:creationId xmlns:p14="http://schemas.microsoft.com/office/powerpoint/2010/main" val="18929959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Divider Slide">
    <p:bg>
      <p:bgPr>
        <a:solidFill>
          <a:schemeClr val="l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2"/>
            </p:custDataLst>
          </p:nvPr>
        </p:nvSpPr>
        <p:spPr>
          <a:xfrm>
            <a:off x="482600" y="358774"/>
            <a:ext cx="8308600" cy="5762626"/>
          </a:xfrm>
        </p:spPr>
        <p:txBody>
          <a:bodyPr anchor="t" anchorCtr="0"/>
          <a:lstStyle>
            <a:lvl1pPr>
              <a:defRPr sz="5400" b="1">
                <a:solidFill>
                  <a:schemeClr val="dk1"/>
                </a:solidFill>
                <a:latin typeface="+mj-lt"/>
              </a:defRPr>
            </a:lvl1pPr>
          </a:lstStyle>
          <a:p>
            <a:r>
              <a:rPr lang="en-US" dirty="0"/>
              <a:t>Click to add title</a:t>
            </a:r>
          </a:p>
        </p:txBody>
      </p:sp>
      <p:sp>
        <p:nvSpPr>
          <p:cNvPr id="3" name="Text Placeholder 2"/>
          <p:cNvSpPr>
            <a:spLocks noGrp="1"/>
          </p:cNvSpPr>
          <p:nvPr>
            <p:ph type="body" idx="1" hasCustomPrompt="1"/>
            <p:custDataLst>
              <p:custData r:id="rId3"/>
            </p:custDataLst>
          </p:nvPr>
        </p:nvSpPr>
        <p:spPr>
          <a:xfrm>
            <a:off x="7869600" y="630000"/>
            <a:ext cx="4320000" cy="6228000"/>
          </a:xfrm>
        </p:spPr>
        <p:txBody>
          <a:bodyPr wrap="none" lIns="0" tIns="46800" rIns="216000" bIns="0"/>
          <a:lstStyle>
            <a:lvl1pPr marL="0" indent="0" algn="r">
              <a:buNone/>
              <a:defRPr sz="50000" b="1">
                <a:solidFill>
                  <a:schemeClr val="dk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Tree>
    <p:custDataLst>
      <p:custData r:id="rId1"/>
    </p:custDataLst>
    <p:extLst>
      <p:ext uri="{BB962C8B-B14F-4D97-AF65-F5344CB8AC3E}">
        <p14:creationId xmlns:p14="http://schemas.microsoft.com/office/powerpoint/2010/main" val="21490739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ack Cover">
    <p:bg>
      <p:bgPr>
        <a:blipFill>
          <a:blip r:embed="rId8"/>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AFC753E0-B94D-2E44-B2BB-5A42BBF574D5}"/>
              </a:ext>
            </a:extLst>
          </p:cNvPr>
          <p:cNvSpPr txBox="1"/>
          <p:nvPr>
            <p:custDataLst>
              <p:custData r:id="rId2"/>
            </p:custDataLst>
          </p:nvPr>
        </p:nvSpPr>
        <p:spPr>
          <a:xfrm>
            <a:off x="474201" y="5360804"/>
            <a:ext cx="5936537" cy="535794"/>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lt1"/>
              </a:solidFill>
              <a:effectLst/>
              <a:latin typeface="+mn-lt"/>
              <a:ea typeface="+mn-ea"/>
              <a:cs typeface="+mn-cs"/>
            </a:endParaRPr>
          </a:p>
        </p:txBody>
      </p:sp>
      <p:sp>
        <p:nvSpPr>
          <p:cNvPr id="4" name="Text Placeholder 11">
            <a:extLst>
              <a:ext uri="{FF2B5EF4-FFF2-40B4-BE49-F238E27FC236}">
                <a16:creationId xmlns:a16="http://schemas.microsoft.com/office/drawing/2014/main" id="{DB97647A-7060-6441-95B5-4F3CABC16890}"/>
              </a:ext>
            </a:extLst>
          </p:cNvPr>
          <p:cNvSpPr>
            <a:spLocks noGrp="1"/>
          </p:cNvSpPr>
          <p:nvPr>
            <p:ph type="body" sz="quarter" idx="10" hasCustomPrompt="1"/>
            <p:custDataLst>
              <p:custData r:id="rId3"/>
            </p:custDataLst>
          </p:nvPr>
        </p:nvSpPr>
        <p:spPr>
          <a:xfrm>
            <a:off x="485775" y="1609200"/>
            <a:ext cx="11223625" cy="3200400"/>
          </a:xfrm>
        </p:spPr>
        <p:txBody>
          <a:bodyPr anchor="t" anchorCtr="0">
            <a:normAutofit/>
          </a:bodyPr>
          <a:lstStyle>
            <a:lvl1pPr marL="0" indent="0">
              <a:spcBef>
                <a:spcPts val="400"/>
              </a:spcBef>
              <a:buNone/>
              <a:defRPr sz="800">
                <a:solidFill>
                  <a:schemeClr val="lt1"/>
                </a:solidFill>
              </a:defRPr>
            </a:lvl1pPr>
          </a:lstStyle>
          <a:p>
            <a:pPr lvl="0"/>
            <a:r>
              <a:rPr lang="en-US" dirty="0"/>
              <a:t>Click to add optional disclaimer</a:t>
            </a:r>
          </a:p>
        </p:txBody>
      </p:sp>
      <p:sp>
        <p:nvSpPr>
          <p:cNvPr id="5" name="Copyright">
            <a:extLst>
              <a:ext uri="{FF2B5EF4-FFF2-40B4-BE49-F238E27FC236}">
                <a16:creationId xmlns:a16="http://schemas.microsoft.com/office/drawing/2014/main" id="{09BA50B2-6484-EC4D-AF6E-8573FB70C5FE}"/>
              </a:ext>
            </a:extLst>
          </p:cNvPr>
          <p:cNvSpPr txBox="1"/>
          <p:nvPr userDrawn="1">
            <p:custDataLst>
              <p:custData r:id="rId4"/>
            </p:custDataLst>
          </p:nvPr>
        </p:nvSpPr>
        <p:spPr>
          <a:xfrm>
            <a:off x="7174800" y="6094800"/>
            <a:ext cx="4532400" cy="309600"/>
          </a:xfrm>
          <a:prstGeom prst="rect">
            <a:avLst/>
          </a:prstGeom>
          <a:noFill/>
        </p:spPr>
        <p:txBody>
          <a:bodyPr wrap="none" lIns="0" tIns="0" rIns="0" bIns="0" rtlCol="0" anchor="b" anchorCtr="0">
            <a:noAutofit/>
          </a:bodyPr>
          <a:lstStyle/>
          <a:p>
            <a:pPr indent="-457200" algn="r">
              <a:spcBef>
                <a:spcPts val="1800"/>
              </a:spcBef>
            </a:pPr>
            <a:r>
              <a:rPr lang="en-US" sz="800" dirty="0">
                <a:solidFill>
                  <a:schemeClr val="lt1"/>
                </a:solidFill>
              </a:rPr>
              <a:t>Copyright © 2022 Mercer Health &amp; Benefits LLC. All rights reserved.</a:t>
            </a:r>
          </a:p>
        </p:txBody>
      </p:sp>
      <p:sp>
        <p:nvSpPr>
          <p:cNvPr id="6" name="FileRef" hidden="1">
            <a:extLst>
              <a:ext uri="{FF2B5EF4-FFF2-40B4-BE49-F238E27FC236}">
                <a16:creationId xmlns:a16="http://schemas.microsoft.com/office/drawing/2014/main" id="{09BA50B2-6484-EC4D-AF6E-8573FB70C5FE}"/>
              </a:ext>
            </a:extLst>
          </p:cNvPr>
          <p:cNvSpPr txBox="1"/>
          <p:nvPr userDrawn="1">
            <p:custDataLst>
              <p:custData r:id="rId5"/>
            </p:custDataLst>
          </p:nvPr>
        </p:nvSpPr>
        <p:spPr>
          <a:xfrm>
            <a:off x="7174800" y="5727600"/>
            <a:ext cx="4532400" cy="396000"/>
          </a:xfrm>
          <a:prstGeom prst="rect">
            <a:avLst/>
          </a:prstGeom>
          <a:noFill/>
        </p:spPr>
        <p:txBody>
          <a:bodyPr wrap="none" lIns="0" tIns="0" rIns="0" bIns="0" rtlCol="0" anchor="b" anchorCtr="0">
            <a:noAutofit/>
          </a:bodyPr>
          <a:lstStyle/>
          <a:p>
            <a:pPr indent="-457200" algn="r">
              <a:spcBef>
                <a:spcPts val="1800"/>
              </a:spcBef>
            </a:pPr>
            <a:r>
              <a:rPr lang="en-US" sz="800" dirty="0">
                <a:solidFill>
                  <a:schemeClr val="lt1"/>
                </a:solidFill>
              </a:rPr>
              <a:t>{FileRef}</a:t>
            </a:r>
          </a:p>
        </p:txBody>
      </p:sp>
      <p:sp>
        <p:nvSpPr>
          <p:cNvPr id="7" name="TextBox 6">
            <a:extLst>
              <a:ext uri="{FF2B5EF4-FFF2-40B4-BE49-F238E27FC236}">
                <a16:creationId xmlns:a16="http://schemas.microsoft.com/office/drawing/2014/main" id="{AFC753E0-B94D-2E44-B2BB-5A42BBF574D5}"/>
              </a:ext>
            </a:extLst>
          </p:cNvPr>
          <p:cNvSpPr txBox="1"/>
          <p:nvPr userDrawn="1">
            <p:custDataLst>
              <p:custData r:id="rId6"/>
            </p:custDataLst>
          </p:nvPr>
        </p:nvSpPr>
        <p:spPr>
          <a:xfrm>
            <a:off x="475200" y="6206400"/>
            <a:ext cx="5936537" cy="216000"/>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lt1"/>
                </a:solidFill>
                <a:effectLst/>
                <a:latin typeface="+mn-lt"/>
                <a:ea typeface="+mn-ea"/>
                <a:cs typeface="+mn-cs"/>
              </a:rPr>
              <a:t>A business of Marsh McLennan</a:t>
            </a:r>
          </a:p>
        </p:txBody>
      </p:sp>
      <p:pic>
        <p:nvPicPr>
          <p:cNvPr id="2" name="MainBackLogo_WHITE"/>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bwMode="invGray">
          <a:xfrm>
            <a:off x="486029" y="345567"/>
            <a:ext cx="1783084" cy="280417"/>
          </a:xfrm>
          <a:prstGeom prst="rect">
            <a:avLst/>
          </a:prstGeom>
        </p:spPr>
      </p:pic>
      <p:pic>
        <p:nvPicPr>
          <p:cNvPr id="3" name="MainBackLogo_COLOUR" hidden="1"/>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bwMode="invGray">
          <a:xfrm>
            <a:off x="486029" y="345567"/>
            <a:ext cx="1783084" cy="280417"/>
          </a:xfrm>
          <a:prstGeom prst="rect">
            <a:avLst/>
          </a:prstGeom>
        </p:spPr>
      </p:pic>
    </p:spTree>
    <p:custDataLst>
      <p:custData r:id="rId1"/>
    </p:custDataLst>
    <p:extLst>
      <p:ext uri="{BB962C8B-B14F-4D97-AF65-F5344CB8AC3E}">
        <p14:creationId xmlns:p14="http://schemas.microsoft.com/office/powerpoint/2010/main" val="16154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B5DD-8576-4933-BEE9-A9BF89CAEF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216430-E539-4159-91B7-2EA97B28F1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03D1A5-3AD1-42A6-8BA2-2AE249693FAD}"/>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5" name="Footer Placeholder 4">
            <a:extLst>
              <a:ext uri="{FF2B5EF4-FFF2-40B4-BE49-F238E27FC236}">
                <a16:creationId xmlns:a16="http://schemas.microsoft.com/office/drawing/2014/main" id="{F77EB010-5B9B-4E9B-9AF1-B8F99A9D93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24FFE7-FF43-4D2C-8D5B-6D2187706C7D}"/>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36493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D548A-1B1C-47CA-9BD5-4A47D622B0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795FE2-966D-4BC5-85F7-68525548A7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1BCFD5-933F-47F3-9A3A-D8BF001B3C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77BF11-326A-4809-9927-DCC538FD69EE}"/>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6" name="Footer Placeholder 5">
            <a:extLst>
              <a:ext uri="{FF2B5EF4-FFF2-40B4-BE49-F238E27FC236}">
                <a16:creationId xmlns:a16="http://schemas.microsoft.com/office/drawing/2014/main" id="{D2C06A13-9112-4B95-8DCA-331E1CA652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4EDE67-D350-4225-AC0A-DE8B49665E35}"/>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579832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9D501-7E13-4221-9DCC-3B01A2C017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3407CF-1D84-4D9F-A6A5-93CFB7BC3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F8097-E7A5-436D-BA51-D2F4585E0C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42030E-4AD6-4B39-908D-2F77096B1D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BD7E96-DF42-4DAD-9C3D-D5C0A1FF38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84B8-3420-4B94-A7AF-E65A9E8315C9}"/>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8" name="Footer Placeholder 7">
            <a:extLst>
              <a:ext uri="{FF2B5EF4-FFF2-40B4-BE49-F238E27FC236}">
                <a16:creationId xmlns:a16="http://schemas.microsoft.com/office/drawing/2014/main" id="{24BD7E71-6C14-4959-843D-FC789EB7B8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1FBF57-FFEF-454D-A04F-F43FAB38F2D7}"/>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84707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1FAFD-16CF-4377-8379-A7C29E07AF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F0186C-13CF-4C57-BAC2-85D8D4BD3100}"/>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4" name="Footer Placeholder 3">
            <a:extLst>
              <a:ext uri="{FF2B5EF4-FFF2-40B4-BE49-F238E27FC236}">
                <a16:creationId xmlns:a16="http://schemas.microsoft.com/office/drawing/2014/main" id="{CE6C3CC8-07A3-4146-B5D4-7A595C450A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A2F4C2-2938-415E-A91A-D62A00726A87}"/>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3120642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9F534A-3DAB-42F3-B5CF-E71A14AAF096}"/>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3" name="Footer Placeholder 2">
            <a:extLst>
              <a:ext uri="{FF2B5EF4-FFF2-40B4-BE49-F238E27FC236}">
                <a16:creationId xmlns:a16="http://schemas.microsoft.com/office/drawing/2014/main" id="{32AFEA1A-15E7-44BC-9C24-6D954D9ECD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025F88-40BA-4D87-B0F3-8392E9CF66FF}"/>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1717567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22ADF-5358-43CF-81E1-B8ADDDC41D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2D836D-D97D-4AA4-98CE-B81100F77C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C14936-5233-4A9A-B96A-F03C671443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ABED49-8C79-4F6D-86A0-5D6D59C6E26B}"/>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6" name="Footer Placeholder 5">
            <a:extLst>
              <a:ext uri="{FF2B5EF4-FFF2-40B4-BE49-F238E27FC236}">
                <a16:creationId xmlns:a16="http://schemas.microsoft.com/office/drawing/2014/main" id="{54C7F2E2-AFF6-458B-82BF-D91DCB074A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04992F-0C69-45DC-95E8-02D6726DCCCB}"/>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1524484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1D72C-B03A-4F2A-A922-56989322D6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D07F8A-AEC4-4B79-AD47-4C3D6EA15F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0D1B1D3-0EF6-4C74-A9BB-16FA88AE1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ED8649-E1DB-435E-9C12-342CF0ABFF19}"/>
              </a:ext>
            </a:extLst>
          </p:cNvPr>
          <p:cNvSpPr>
            <a:spLocks noGrp="1"/>
          </p:cNvSpPr>
          <p:nvPr>
            <p:ph type="dt" sz="half" idx="10"/>
          </p:nvPr>
        </p:nvSpPr>
        <p:spPr/>
        <p:txBody>
          <a:bodyPr/>
          <a:lstStyle/>
          <a:p>
            <a:fld id="{C23E5819-0952-40EB-B681-FE5BBD692C50}" type="datetimeFigureOut">
              <a:rPr lang="en-US" smtClean="0"/>
              <a:t>6/3/2022</a:t>
            </a:fld>
            <a:endParaRPr lang="en-US"/>
          </a:p>
        </p:txBody>
      </p:sp>
      <p:sp>
        <p:nvSpPr>
          <p:cNvPr id="6" name="Footer Placeholder 5">
            <a:extLst>
              <a:ext uri="{FF2B5EF4-FFF2-40B4-BE49-F238E27FC236}">
                <a16:creationId xmlns:a16="http://schemas.microsoft.com/office/drawing/2014/main" id="{691FE948-AAB1-4C3D-9EE3-EB5D6A5777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E9451A-DA66-45E3-9A67-81DB222B3CE2}"/>
              </a:ext>
            </a:extLst>
          </p:cNvPr>
          <p:cNvSpPr>
            <a:spLocks noGrp="1"/>
          </p:cNvSpPr>
          <p:nvPr>
            <p:ph type="sldNum" sz="quarter" idx="12"/>
          </p:nvPr>
        </p:nvSpPr>
        <p:spPr/>
        <p:txBody>
          <a:bodyPr/>
          <a:lstStyle/>
          <a:p>
            <a:fld id="{39FE5285-EA3C-4869-8AE4-45DABCA66DC1}" type="slidenum">
              <a:rPr lang="en-US" smtClean="0"/>
              <a:t>‹#›</a:t>
            </a:fld>
            <a:endParaRPr lang="en-US"/>
          </a:p>
        </p:txBody>
      </p:sp>
    </p:spTree>
    <p:extLst>
      <p:ext uri="{BB962C8B-B14F-4D97-AF65-F5344CB8AC3E}">
        <p14:creationId xmlns:p14="http://schemas.microsoft.com/office/powerpoint/2010/main" val="1942283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customXml" Target="../../customXml/item51.xml"/><Relationship Id="rId1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customXml" Target="../../customXml/item38.xml"/><Relationship Id="rId17" Type="http://schemas.openxmlformats.org/officeDocument/2006/relationships/image" Target="../media/image1.png"/><Relationship Id="rId2" Type="http://schemas.openxmlformats.org/officeDocument/2006/relationships/slideLayout" Target="../slideLayouts/slideLayout16.xml"/><Relationship Id="rId16" Type="http://schemas.openxmlformats.org/officeDocument/2006/relationships/customXml" Target="../../customXml/item27.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5" Type="http://schemas.openxmlformats.org/officeDocument/2006/relationships/customXml" Target="../../customXml/item16.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customXml" Target="../../customXml/item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DE01FC-D4D6-471D-9992-C17E3D5C5D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17AC9F-BBB1-4694-85CA-E4F058FAC7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B0B2CF-E455-439C-AAD9-6C57E2745F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E5819-0952-40EB-B681-FE5BBD692C50}" type="datetimeFigureOut">
              <a:rPr lang="en-US" smtClean="0"/>
              <a:t>6/3/2022</a:t>
            </a:fld>
            <a:endParaRPr lang="en-US"/>
          </a:p>
        </p:txBody>
      </p:sp>
      <p:sp>
        <p:nvSpPr>
          <p:cNvPr id="5" name="Footer Placeholder 4">
            <a:extLst>
              <a:ext uri="{FF2B5EF4-FFF2-40B4-BE49-F238E27FC236}">
                <a16:creationId xmlns:a16="http://schemas.microsoft.com/office/drawing/2014/main" id="{8CD261ED-6C50-44F0-8E70-2D17026AB7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505C18-7254-4A03-B928-85E0E7E71D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E5285-EA3C-4869-8AE4-45DABCA66DC1}" type="slidenum">
              <a:rPr lang="en-US" smtClean="0"/>
              <a:t>‹#›</a:t>
            </a:fld>
            <a:endParaRPr lang="en-US"/>
          </a:p>
        </p:txBody>
      </p:sp>
    </p:spTree>
    <p:extLst>
      <p:ext uri="{BB962C8B-B14F-4D97-AF65-F5344CB8AC3E}">
        <p14:creationId xmlns:p14="http://schemas.microsoft.com/office/powerpoint/2010/main" val="2124089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A079DA09-8658-4E69-99D5-F6BF64D378B0}" type="datetimeFigureOut">
              <a:rPr lang="en-US" smtClean="0"/>
              <a:t>6/3/2022</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06F0428C-1767-4E09-A9B4-F9DC1C017020}" type="slidenum">
              <a:rPr lang="en-US" smtClean="0"/>
              <a:t>‹#›</a:t>
            </a:fld>
            <a:endParaRPr lang="en-US"/>
          </a:p>
        </p:txBody>
      </p:sp>
    </p:spTree>
    <p:extLst>
      <p:ext uri="{BB962C8B-B14F-4D97-AF65-F5344CB8AC3E}">
        <p14:creationId xmlns:p14="http://schemas.microsoft.com/office/powerpoint/2010/main" val="15759492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custData r:id="rId13"/>
            </p:custDataLst>
          </p:nvPr>
        </p:nvSpPr>
        <p:spPr>
          <a:xfrm>
            <a:off x="485776" y="355601"/>
            <a:ext cx="11223623" cy="495299"/>
          </a:xfrm>
          <a:prstGeom prst="rect">
            <a:avLst/>
          </a:prstGeom>
        </p:spPr>
        <p:txBody>
          <a:bodyPr vert="horz" lIns="0" tIns="0" rIns="0" bIns="0" rtlCol="0" anchor="t">
            <a:noAutofit/>
          </a:bodyPr>
          <a:lstStyle/>
          <a:p>
            <a:r>
              <a:rPr lang="en-US"/>
              <a:t>Click to add title</a:t>
            </a:r>
            <a:endParaRPr lang="en-GB" dirty="0"/>
          </a:p>
        </p:txBody>
      </p:sp>
      <p:sp>
        <p:nvSpPr>
          <p:cNvPr id="3" name="Text Placeholder 2"/>
          <p:cNvSpPr>
            <a:spLocks noGrp="1"/>
          </p:cNvSpPr>
          <p:nvPr>
            <p:ph type="body" idx="1"/>
            <p:custDataLst>
              <p:custData r:id="rId14"/>
            </p:custDataLst>
          </p:nvPr>
        </p:nvSpPr>
        <p:spPr>
          <a:xfrm>
            <a:off x="485776" y="1609725"/>
            <a:ext cx="11223624" cy="4514302"/>
          </a:xfrm>
          <a:prstGeom prst="rect">
            <a:avLst/>
          </a:prstGeom>
        </p:spPr>
        <p:txBody>
          <a:bodyPr vert="horz" lIns="0" tIns="0" rIns="0" bIns="0" rtlCol="0" anchor="t">
            <a:noAutofit/>
          </a:bodyPr>
          <a:lstStyle/>
          <a:p>
            <a:pPr lvl="0"/>
            <a:r>
              <a:rPr lang="en-GB"/>
              <a:t>Click to add text</a:t>
            </a:r>
            <a:endParaRPr lang="en-GB" dirty="0"/>
          </a:p>
        </p:txBody>
      </p:sp>
      <p:sp>
        <p:nvSpPr>
          <p:cNvPr id="4" name="Slide Number Placeholder 3"/>
          <p:cNvSpPr>
            <a:spLocks noGrp="1"/>
          </p:cNvSpPr>
          <p:nvPr>
            <p:ph type="sldNum" sz="quarter" idx="4"/>
            <p:custDataLst>
              <p:custData r:id="rId15"/>
            </p:custDataLst>
          </p:nvPr>
        </p:nvSpPr>
        <p:spPr>
          <a:xfrm>
            <a:off x="11430000" y="6516000"/>
            <a:ext cx="280800" cy="123111"/>
          </a:xfrm>
          <a:prstGeom prst="rect">
            <a:avLst/>
          </a:prstGeom>
          <a:noFill/>
        </p:spPr>
        <p:txBody>
          <a:bodyPr wrap="square" lIns="0" tIns="0" rIns="0" bIns="0" rtlCol="0">
            <a:spAutoFit/>
          </a:bodyPr>
          <a:lstStyle>
            <a:lvl1pPr algn="r">
              <a:defRPr lang="en-GB" sz="800" smtClean="0">
                <a:effectLst/>
              </a:defRPr>
            </a:lvl1pPr>
          </a:lstStyle>
          <a:p>
            <a:pPr algn="r"/>
            <a:fld id="{DF66040D-6F20-4F4B-8995-856BEECD84BE}" type="slidenum">
              <a:rPr lang="en-GB" smtClean="0"/>
              <a:pPr algn="r"/>
              <a:t>‹#›</a:t>
            </a:fld>
            <a:endParaRPr lang="en-GB" dirty="0"/>
          </a:p>
        </p:txBody>
      </p:sp>
      <p:sp>
        <p:nvSpPr>
          <p:cNvPr id="5" name="Footer Placeholder 4"/>
          <p:cNvSpPr>
            <a:spLocks noGrp="1"/>
          </p:cNvSpPr>
          <p:nvPr>
            <p:ph type="ftr" sz="quarter" idx="3"/>
            <p:custDataLst>
              <p:custData r:id="rId16"/>
            </p:custDataLst>
          </p:nvPr>
        </p:nvSpPr>
        <p:spPr>
          <a:xfrm>
            <a:off x="6210000" y="6390000"/>
            <a:ext cx="4546800" cy="248400"/>
          </a:xfrm>
          <a:prstGeom prst="rect">
            <a:avLst/>
          </a:prstGeom>
        </p:spPr>
        <p:txBody>
          <a:bodyPr vert="horz" lIns="0" tIns="0" rIns="0" bIns="0" rtlCol="0" anchor="b">
            <a:noAutofit/>
          </a:bodyPr>
          <a:lstStyle>
            <a:lvl1pPr algn="r">
              <a:defRPr lang="en-GB" sz="800" b="0"/>
            </a:lvl1pPr>
          </a:lstStyle>
          <a:p>
            <a:pPr algn="r">
              <a:spcAft>
                <a:spcPts val="600"/>
              </a:spcAft>
              <a:buFont typeface="Arial" panose="020B0604020202020204" pitchFamily="34" charset="0"/>
              <a:buNone/>
            </a:pPr>
            <a:endParaRPr lang="en-GB" dirty="0"/>
          </a:p>
        </p:txBody>
      </p:sp>
      <p:pic>
        <p:nvPicPr>
          <p:cNvPr id="6" name="ContentLogo_WHITE" hidden="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bwMode="invGray">
          <a:xfrm>
            <a:off x="486029" y="6515989"/>
            <a:ext cx="728473" cy="115824"/>
          </a:xfrm>
          <a:prstGeom prst="rect">
            <a:avLst/>
          </a:prstGeom>
        </p:spPr>
      </p:pic>
      <p:pic>
        <p:nvPicPr>
          <p:cNvPr id="7" name="ContentLogo_COLOU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bwMode="invGray">
          <a:xfrm>
            <a:off x="486029" y="6515989"/>
            <a:ext cx="728473" cy="115824"/>
          </a:xfrm>
          <a:prstGeom prst="rect">
            <a:avLst/>
          </a:prstGeom>
        </p:spPr>
      </p:pic>
    </p:spTree>
    <p:custDataLst>
      <p:custData r:id="rId12"/>
    </p:custDataLst>
    <p:extLst>
      <p:ext uri="{BB962C8B-B14F-4D97-AF65-F5344CB8AC3E}">
        <p14:creationId xmlns:p14="http://schemas.microsoft.com/office/powerpoint/2010/main" val="423711546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hf hdr="0" dt="0"/>
  <p:txStyles>
    <p:titleStyle>
      <a:lvl1pPr algn="l" defTabSz="457200" rtl="0" eaLnBrk="1" latinLnBrk="0" hangingPunct="1">
        <a:lnSpc>
          <a:spcPct val="80000"/>
        </a:lnSpc>
        <a:spcBef>
          <a:spcPct val="0"/>
        </a:spcBef>
        <a:buNone/>
        <a:defRPr sz="3000" b="1" kern="1200">
          <a:solidFill>
            <a:schemeClr val="dk1"/>
          </a:solidFill>
          <a:latin typeface="+mj-lt"/>
          <a:ea typeface="+mj-ea"/>
          <a:cs typeface="+mj-cs"/>
        </a:defRPr>
      </a:lvl1pPr>
    </p:titleStyle>
    <p:bodyStyle>
      <a:lvl1pPr marL="228600" indent="-228600" algn="l" defTabSz="457200" rtl="0" eaLnBrk="1" latinLnBrk="0" hangingPunct="1">
        <a:spcBef>
          <a:spcPts val="0"/>
        </a:spcBef>
        <a:spcAft>
          <a:spcPts val="600"/>
        </a:spcAft>
        <a:buFont typeface="Arial" panose="020B0604020202020204" pitchFamily="34" charset="0"/>
        <a:buChar char="•"/>
        <a:defRPr sz="1800" b="0" kern="1200">
          <a:solidFill>
            <a:schemeClr val="tx1"/>
          </a:solidFill>
          <a:latin typeface="+mn-lt"/>
          <a:ea typeface="+mn-ea"/>
          <a:cs typeface="+mn-cs"/>
        </a:defRPr>
      </a:lvl1pPr>
      <a:lvl2pPr marL="457200" indent="-223838" algn="l" defTabSz="457200" rtl="0" eaLnBrk="1" latinLnBrk="0" hangingPunct="1">
        <a:spcBef>
          <a:spcPts val="0"/>
        </a:spcBef>
        <a:spcAft>
          <a:spcPts val="600"/>
        </a:spcAft>
        <a:buFont typeface="Arial" panose="020B0604020202020204" pitchFamily="34" charset="0"/>
        <a:buChar char="–"/>
        <a:tabLst/>
        <a:defRPr sz="1500" kern="1200">
          <a:solidFill>
            <a:schemeClr val="tx1"/>
          </a:solidFill>
          <a:latin typeface="+mn-lt"/>
          <a:ea typeface="+mn-ea"/>
          <a:cs typeface="+mn-cs"/>
        </a:defRPr>
      </a:lvl2pPr>
      <a:lvl3pPr marL="6858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9144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11430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13716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6pPr>
      <a:lvl7pPr marL="16002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7pPr>
      <a:lvl8pPr marL="18288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8pPr>
      <a:lvl9pPr marL="20574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6">
          <p15:clr>
            <a:srgbClr val="F26B43"/>
          </p15:clr>
        </p15:guide>
        <p15:guide id="7" pos="3912">
          <p15:clr>
            <a:srgbClr val="F26B43"/>
          </p15:clr>
        </p15:guide>
        <p15:guide id="13" pos="304">
          <p15:clr>
            <a:srgbClr val="F26B43"/>
          </p15:clr>
        </p15:guide>
        <p15:guide id="19" pos="3768">
          <p15:clr>
            <a:srgbClr val="F26B43"/>
          </p15:clr>
        </p15:guide>
        <p15:guide id="27" orient="horz" pos="4168">
          <p15:clr>
            <a:srgbClr val="F26B43"/>
          </p15:clr>
        </p15:guide>
        <p15:guide id="29" orient="horz" pos="4016">
          <p15:clr>
            <a:srgbClr val="F26B43"/>
          </p15:clr>
        </p15:guide>
        <p15:guide id="30" orient="horz" pos="226">
          <p15:clr>
            <a:srgbClr val="F26B43"/>
          </p15:clr>
        </p15:guide>
        <p15:guide id="31" orient="horz" pos="540">
          <p15:clr>
            <a:srgbClr val="F26B43"/>
          </p15:clr>
        </p15:guide>
        <p15:guide id="32" orient="horz" pos="698">
          <p15:clr>
            <a:srgbClr val="F26B43"/>
          </p15:clr>
        </p15:guide>
        <p15:guide id="35" orient="horz" pos="1014">
          <p15:clr>
            <a:srgbClr val="F26B43"/>
          </p15:clr>
        </p15:guide>
        <p15:guide id="38" orient="horz" pos="3856">
          <p15:clr>
            <a:srgbClr val="F26B43"/>
          </p15:clr>
        </p15:guide>
        <p15:guide id="39"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customXml" Target="../../customXml/item39.xml"/><Relationship Id="rId2" Type="http://schemas.openxmlformats.org/officeDocument/2006/relationships/customXml" Target="../../customXml/item25.xml"/><Relationship Id="rId1" Type="http://schemas.openxmlformats.org/officeDocument/2006/relationships/customXml" Target="../../customXml/item19.xml"/><Relationship Id="rId5" Type="http://schemas.openxmlformats.org/officeDocument/2006/relationships/slideLayout" Target="../slideLayouts/slideLayout15.xml"/><Relationship Id="rId4" Type="http://schemas.openxmlformats.org/officeDocument/2006/relationships/customXml" Target="../../customXml/item50.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2.xml"/><Relationship Id="rId1" Type="http://schemas.openxmlformats.org/officeDocument/2006/relationships/customXml" Target="../../customXml/item4.xml"/></Relationships>
</file>

<file path=ppt/slides/_rels/slide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customXml" Target="../../customXml/item14.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6.xml"/><Relationship Id="rId1" Type="http://schemas.openxmlformats.org/officeDocument/2006/relationships/customXml" Target="../../customXml/item26.xml"/><Relationship Id="rId4" Type="http://schemas.openxmlformats.org/officeDocument/2006/relationships/image" Target="../media/image9.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6.xml"/><Relationship Id="rId1" Type="http://schemas.openxmlformats.org/officeDocument/2006/relationships/customXml" Target="../../customXml/item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customXml" Target="../../customXml/item4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ag.nv.gov/About/Administration/Substance_Use_Response_Working_Group_(SURG)/"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839FBC4-E419-443A-ACFC-D96F4AF90770}"/>
              </a:ext>
            </a:extLst>
          </p:cNvPr>
          <p:cNvSpPr>
            <a:spLocks noGrp="1"/>
          </p:cNvSpPr>
          <p:nvPr>
            <p:ph type="title" idx="4294967295"/>
          </p:nvPr>
        </p:nvSpPr>
        <p:spPr>
          <a:xfrm>
            <a:off x="1093788" y="3852863"/>
            <a:ext cx="9944100" cy="27447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Statewide Substance Use Response Working Group Meeting</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June 7, 2022</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descr="This is a logo of the Office of the Attorney General. Aaron D. Ford. 100 North Carson Street, Carson City, NV, 89701. Telephone- 775-684-4400. Fax- 775-684-1108. Web- http://ag.nv.gov">
            <a:extLst>
              <a:ext uri="{FF2B5EF4-FFF2-40B4-BE49-F238E27FC236}">
                <a16:creationId xmlns:a16="http://schemas.microsoft.com/office/drawing/2014/main" id="{847B22E6-CB86-47A7-A267-E32DDD27246E}"/>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930850" y="-1"/>
            <a:ext cx="10634209" cy="3328147"/>
          </a:xfrm>
          <a:prstGeom prst="rect">
            <a:avLst/>
          </a:prstGeom>
        </p:spPr>
      </p:pic>
    </p:spTree>
    <p:extLst>
      <p:ext uri="{BB962C8B-B14F-4D97-AF65-F5344CB8AC3E}">
        <p14:creationId xmlns:p14="http://schemas.microsoft.com/office/powerpoint/2010/main" val="3456119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FB54B-BD2E-EDE0-E679-67F5EB345ED7}"/>
              </a:ext>
            </a:extLst>
          </p:cNvPr>
          <p:cNvSpPr>
            <a:spLocks noGrp="1"/>
          </p:cNvSpPr>
          <p:nvPr>
            <p:ph type="title"/>
          </p:nvPr>
        </p:nvSpPr>
        <p:spPr/>
        <p:txBody>
          <a:bodyPr>
            <a:normAutofit/>
          </a:bodyPr>
          <a:lstStyle/>
          <a:p>
            <a:r>
              <a:rPr lang="en-US" dirty="0"/>
              <a:t>Timeline for SURG Meetings and Recommendations</a:t>
            </a:r>
          </a:p>
        </p:txBody>
      </p:sp>
      <p:graphicFrame>
        <p:nvGraphicFramePr>
          <p:cNvPr id="4" name="Diagram 3" descr="September SURG Meeting. Discussion and possible action on subcommittee recommendations. Subcommittee meetings may be scheduled as needed.   &#10;October/November Subcommittee Meetings. Refine recommendations based on feedback from the SURG. Identify policy recommendations for bill draft requests.&#10;December SURG Meeting. Finalize recommendations to be included in the SURG Annual Report. Finalize recommendations for bill draft requests. Review outline of  SURG Annual Report. Presentation of DHHS Annual Report. &#10;January SURG Meeting. Approval of final Annual Report.">
            <a:extLst>
              <a:ext uri="{FF2B5EF4-FFF2-40B4-BE49-F238E27FC236}">
                <a16:creationId xmlns:a16="http://schemas.microsoft.com/office/drawing/2014/main" id="{8E290FF3-2B36-FE28-897A-DA892E3B1D8B}"/>
              </a:ext>
            </a:extLst>
          </p:cNvPr>
          <p:cNvGraphicFramePr/>
          <p:nvPr>
            <p:extLst>
              <p:ext uri="{D42A27DB-BD31-4B8C-83A1-F6EECF244321}">
                <p14:modId xmlns:p14="http://schemas.microsoft.com/office/powerpoint/2010/main" val="4218293304"/>
              </p:ext>
            </p:extLst>
          </p:nvPr>
        </p:nvGraphicFramePr>
        <p:xfrm>
          <a:off x="1143000" y="1965960"/>
          <a:ext cx="10541000" cy="4466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3912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2B50E-21F4-4888-94FE-864C290875E5}"/>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6.	</a:t>
            </a:r>
            <a:r>
              <a:rPr lang="en-US" dirty="0">
                <a:effectLst/>
                <a:latin typeface="Times New Roman" panose="02020603050405020304" pitchFamily="18" charset="0"/>
                <a:ea typeface="Calibri" panose="020F0502020204030204" pitchFamily="34" charset="0"/>
              </a:rPr>
              <a:t>Update from SURG Subcommittees: 1) Prevention; 2) Treatment and Recovery; and 3) Response. </a:t>
            </a:r>
            <a:endParaRPr lang="en-US"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2F017082-9DF0-4B8F-A0BA-3B4BC670CA5B}"/>
              </a:ext>
            </a:extLst>
          </p:cNvPr>
          <p:cNvSpPr>
            <a:spLocks noGrp="1"/>
          </p:cNvSpPr>
          <p:nvPr>
            <p:ph type="body" idx="1"/>
          </p:nvPr>
        </p:nvSpPr>
        <p:spPr/>
        <p:txBody>
          <a:bodyPr>
            <a:normAutofit/>
          </a:bodyPr>
          <a:lstStyle/>
          <a:p>
            <a:r>
              <a:rPr lang="en-US" dirty="0">
                <a:latin typeface="Times New Roman" panose="02020603050405020304" pitchFamily="18" charset="0"/>
                <a:cs typeface="Times New Roman" panose="02020603050405020304" pitchFamily="18" charset="0"/>
              </a:rPr>
              <a:t>(For Possible Action.)</a:t>
            </a:r>
          </a:p>
          <a:p>
            <a:r>
              <a:rPr lang="en-US" dirty="0">
                <a:effectLst/>
                <a:latin typeface="Times New Roman" panose="02020603050405020304" pitchFamily="18" charset="0"/>
                <a:ea typeface="Calibri" panose="020F0502020204030204" pitchFamily="34" charset="0"/>
                <a:cs typeface="Times New Roman" panose="02020603050405020304" pitchFamily="18" charset="0"/>
              </a:rPr>
              <a:t>Senator Fabian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Doñate</a:t>
            </a:r>
            <a:r>
              <a:rPr lang="en-US" dirty="0">
                <a:effectLst/>
                <a:latin typeface="Times New Roman" panose="02020603050405020304" pitchFamily="18" charset="0"/>
                <a:ea typeface="Calibri" panose="020F0502020204030204" pitchFamily="34" charset="0"/>
                <a:cs typeface="Times New Roman" panose="02020603050405020304" pitchFamily="18" charset="0"/>
              </a:rPr>
              <a:t>, Assemblywoman Claire Thomas, and Vice Chair Jill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Tolles</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43784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9C02A-8D91-41B3-98DC-550C1748DCCB}"/>
              </a:ext>
            </a:extLst>
          </p:cNvPr>
          <p:cNvSpPr>
            <a:spLocks noGrp="1"/>
          </p:cNvSpPr>
          <p:nvPr>
            <p:ph type="ctrTitle"/>
          </p:nvPr>
        </p:nvSpPr>
        <p:spPr/>
        <p:txBody>
          <a:bodyPr>
            <a:normAutofit fontScale="90000"/>
          </a:bodyPr>
          <a:lstStyle/>
          <a:p>
            <a:br>
              <a:rPr lang="en-US"/>
            </a:br>
            <a:br>
              <a:rPr lang="en-US"/>
            </a:br>
            <a:br>
              <a:rPr lang="en-US"/>
            </a:br>
            <a:br>
              <a:rPr lang="en-US"/>
            </a:br>
            <a:br>
              <a:rPr lang="en-US"/>
            </a:br>
            <a:r>
              <a:rPr lang="en-US" sz="6000"/>
              <a:t>Prevention Subcommittee </a:t>
            </a:r>
            <a:endParaRPr lang="en-US"/>
          </a:p>
        </p:txBody>
      </p:sp>
      <p:sp>
        <p:nvSpPr>
          <p:cNvPr id="4" name="Subtitle 3">
            <a:extLst>
              <a:ext uri="{FF2B5EF4-FFF2-40B4-BE49-F238E27FC236}">
                <a16:creationId xmlns:a16="http://schemas.microsoft.com/office/drawing/2014/main" id="{0D9B2CE6-68D5-FF9B-FE4C-5BFE99C8475B}"/>
              </a:ext>
            </a:extLst>
          </p:cNvPr>
          <p:cNvSpPr>
            <a:spLocks noGrp="1"/>
          </p:cNvSpPr>
          <p:nvPr>
            <p:ph type="subTitle" idx="1"/>
          </p:nvPr>
        </p:nvSpPr>
        <p:spPr/>
        <p:txBody>
          <a:bodyPr/>
          <a:lstStyle/>
          <a:p>
            <a:r>
              <a:rPr lang="en-US"/>
              <a:t>Chair </a:t>
            </a:r>
            <a:r>
              <a:rPr lang="en-US" err="1"/>
              <a:t>Doñate</a:t>
            </a:r>
            <a:endParaRPr lang="en-US"/>
          </a:p>
        </p:txBody>
      </p:sp>
    </p:spTree>
    <p:extLst>
      <p:ext uri="{BB962C8B-B14F-4D97-AF65-F5344CB8AC3E}">
        <p14:creationId xmlns:p14="http://schemas.microsoft.com/office/powerpoint/2010/main" val="785460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A55C4-3DE7-40E8-8CE1-35205CB6C7D2}"/>
              </a:ext>
            </a:extLst>
          </p:cNvPr>
          <p:cNvSpPr>
            <a:spLocks noGrp="1"/>
          </p:cNvSpPr>
          <p:nvPr>
            <p:ph type="title"/>
          </p:nvPr>
        </p:nvSpPr>
        <p:spPr/>
        <p:txBody>
          <a:bodyPr/>
          <a:lstStyle/>
          <a:p>
            <a:r>
              <a:rPr lang="en-US"/>
              <a:t>Members</a:t>
            </a:r>
          </a:p>
        </p:txBody>
      </p:sp>
      <p:graphicFrame>
        <p:nvGraphicFramePr>
          <p:cNvPr id="4" name="Table 4">
            <a:extLst>
              <a:ext uri="{FF2B5EF4-FFF2-40B4-BE49-F238E27FC236}">
                <a16:creationId xmlns:a16="http://schemas.microsoft.com/office/drawing/2014/main" id="{DB95EACE-CCAA-4AE5-A832-F376337F55C1}"/>
              </a:ext>
            </a:extLst>
          </p:cNvPr>
          <p:cNvGraphicFramePr>
            <a:graphicFrameLocks noGrp="1"/>
          </p:cNvGraphicFramePr>
          <p:nvPr/>
        </p:nvGraphicFramePr>
        <p:xfrm>
          <a:off x="1176129" y="2377963"/>
          <a:ext cx="9631356" cy="2851008"/>
        </p:xfrm>
        <a:graphic>
          <a:graphicData uri="http://schemas.openxmlformats.org/drawingml/2006/table">
            <a:tbl>
              <a:tblPr firstRow="1" bandRow="1">
                <a:tableStyleId>{00A15C55-8517-42AA-B614-E9B94910E393}</a:tableStyleId>
              </a:tblPr>
              <a:tblGrid>
                <a:gridCol w="3015595">
                  <a:extLst>
                    <a:ext uri="{9D8B030D-6E8A-4147-A177-3AD203B41FA5}">
                      <a16:colId xmlns:a16="http://schemas.microsoft.com/office/drawing/2014/main" val="1854133082"/>
                    </a:ext>
                  </a:extLst>
                </a:gridCol>
                <a:gridCol w="4553856">
                  <a:extLst>
                    <a:ext uri="{9D8B030D-6E8A-4147-A177-3AD203B41FA5}">
                      <a16:colId xmlns:a16="http://schemas.microsoft.com/office/drawing/2014/main" val="2569617095"/>
                    </a:ext>
                  </a:extLst>
                </a:gridCol>
                <a:gridCol w="2061905">
                  <a:extLst>
                    <a:ext uri="{9D8B030D-6E8A-4147-A177-3AD203B41FA5}">
                      <a16:colId xmlns:a16="http://schemas.microsoft.com/office/drawing/2014/main" val="3257275948"/>
                    </a:ext>
                  </a:extLst>
                </a:gridCol>
              </a:tblGrid>
              <a:tr h="420264">
                <a:tc>
                  <a:txBody>
                    <a:bodyPr/>
                    <a:lstStyle/>
                    <a:p>
                      <a:r>
                        <a:rPr lang="en-US"/>
                        <a:t>Name</a:t>
                      </a:r>
                    </a:p>
                  </a:txBody>
                  <a:tcPr/>
                </a:tc>
                <a:tc>
                  <a:txBody>
                    <a:bodyPr/>
                    <a:lstStyle/>
                    <a:p>
                      <a:r>
                        <a:rPr lang="en-US"/>
                        <a:t>SURG ROLE</a:t>
                      </a:r>
                      <a:endParaRPr lang="en-US">
                        <a:latin typeface="+mn-lt"/>
                      </a:endParaRPr>
                    </a:p>
                  </a:txBody>
                  <a:tcPr/>
                </a:tc>
                <a:tc>
                  <a:txBody>
                    <a:bodyPr/>
                    <a:lstStyle/>
                    <a:p>
                      <a:r>
                        <a:rPr lang="en-US"/>
                        <a:t>Committee Role</a:t>
                      </a:r>
                      <a:endParaRPr lang="en-US">
                        <a:latin typeface="+mn-lt"/>
                      </a:endParaRPr>
                    </a:p>
                  </a:txBody>
                  <a:tcPr/>
                </a:tc>
                <a:extLst>
                  <a:ext uri="{0D108BD9-81ED-4DB2-BD59-A6C34878D82A}">
                    <a16:rowId xmlns:a16="http://schemas.microsoft.com/office/drawing/2014/main" val="1369412296"/>
                  </a:ext>
                </a:extLst>
              </a:tr>
              <a:tr h="455286">
                <a:tc>
                  <a:txBody>
                    <a:bodyPr/>
                    <a:lstStyle/>
                    <a:p>
                      <a:pPr marL="0" marR="0">
                        <a:spcBef>
                          <a:spcPts val="0"/>
                        </a:spcBef>
                        <a:spcAft>
                          <a:spcPts val="0"/>
                        </a:spcAft>
                      </a:pPr>
                      <a:r>
                        <a:rPr lang="en-US" sz="2000">
                          <a:effectLst/>
                          <a:latin typeface="Calibri" panose="020F0502020204030204" pitchFamily="34" charset="0"/>
                        </a:rPr>
                        <a:t>Senator Fabian </a:t>
                      </a:r>
                      <a:r>
                        <a:rPr lang="en-US" sz="2000" err="1"/>
                        <a:t>Doñate</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effectLst/>
                          <a:latin typeface="Calibri" panose="020F0502020204030204" pitchFamily="34" charset="0"/>
                        </a:rPr>
                        <a:t>Senate Majority Appointee</a:t>
                      </a:r>
                    </a:p>
                  </a:txBody>
                  <a:tcPr marL="68580" marR="68580" marT="0" marB="0"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Chair</a:t>
                      </a:r>
                    </a:p>
                  </a:txBody>
                  <a:tcPr/>
                </a:tc>
                <a:extLst>
                  <a:ext uri="{0D108BD9-81ED-4DB2-BD59-A6C34878D82A}">
                    <a16:rowId xmlns:a16="http://schemas.microsoft.com/office/drawing/2014/main" val="341826640"/>
                  </a:ext>
                </a:extLst>
              </a:tr>
              <a:tr h="455286">
                <a:tc>
                  <a:txBody>
                    <a:bodyPr/>
                    <a:lstStyle/>
                    <a:p>
                      <a:pPr marL="0" marR="0">
                        <a:spcBef>
                          <a:spcPts val="0"/>
                        </a:spcBef>
                        <a:spcAft>
                          <a:spcPts val="0"/>
                        </a:spcAft>
                      </a:pPr>
                      <a:r>
                        <a:rPr lang="en-US" sz="2000">
                          <a:solidFill>
                            <a:srgbClr val="000000"/>
                          </a:solidFill>
                          <a:effectLst/>
                        </a:rPr>
                        <a:t>Debi Nadler</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Advocate/Family Member</a:t>
                      </a:r>
                      <a:endParaRPr lang="en-US" sz="2000">
                        <a:effectLst/>
                        <a:latin typeface="Calibri" panose="020F0502020204030204" pitchFamily="34" charset="0"/>
                      </a:endParaRPr>
                    </a:p>
                  </a:txBody>
                  <a:tcPr marL="68580" marR="68580" marT="0" marB="0"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Member</a:t>
                      </a:r>
                    </a:p>
                  </a:txBody>
                  <a:tcPr/>
                </a:tc>
                <a:extLst>
                  <a:ext uri="{0D108BD9-81ED-4DB2-BD59-A6C34878D82A}">
                    <a16:rowId xmlns:a16="http://schemas.microsoft.com/office/drawing/2014/main" val="2442129517"/>
                  </a:ext>
                </a:extLst>
              </a:tr>
              <a:tr h="455286">
                <a:tc>
                  <a:txBody>
                    <a:bodyPr/>
                    <a:lstStyle/>
                    <a:p>
                      <a:pPr marL="0" marR="0">
                        <a:spcBef>
                          <a:spcPts val="0"/>
                        </a:spcBef>
                        <a:spcAft>
                          <a:spcPts val="0"/>
                        </a:spcAft>
                      </a:pPr>
                      <a:r>
                        <a:rPr lang="en-US" sz="2000">
                          <a:solidFill>
                            <a:srgbClr val="000000"/>
                          </a:solidFill>
                          <a:effectLst/>
                        </a:rPr>
                        <a:t>Erik Schoen</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SUD Prevention Coalition</a:t>
                      </a:r>
                    </a:p>
                  </a:txBody>
                  <a:tcPr marL="68580" marR="68580" marT="0" marB="0" anchor="b"/>
                </a:tc>
                <a:tc>
                  <a:txBody>
                    <a:bodyPr/>
                    <a:lstStyle/>
                    <a:p>
                      <a:r>
                        <a:rPr lang="en-US" sz="2000"/>
                        <a:t>Member</a:t>
                      </a:r>
                    </a:p>
                  </a:txBody>
                  <a:tcPr/>
                </a:tc>
                <a:extLst>
                  <a:ext uri="{0D108BD9-81ED-4DB2-BD59-A6C34878D82A}">
                    <a16:rowId xmlns:a16="http://schemas.microsoft.com/office/drawing/2014/main" val="2352938545"/>
                  </a:ext>
                </a:extLst>
              </a:tr>
              <a:tr h="455286">
                <a:tc>
                  <a:txBody>
                    <a:bodyPr/>
                    <a:lstStyle/>
                    <a:p>
                      <a:pPr marL="0" marR="0">
                        <a:spcBef>
                          <a:spcPts val="0"/>
                        </a:spcBef>
                        <a:spcAft>
                          <a:spcPts val="0"/>
                        </a:spcAft>
                      </a:pPr>
                      <a:r>
                        <a:rPr lang="en-US" sz="2000">
                          <a:solidFill>
                            <a:srgbClr val="000000"/>
                          </a:solidFill>
                          <a:effectLst/>
                        </a:rPr>
                        <a:t>Jessica Johnson</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Urban Human Services (Clark County)</a:t>
                      </a:r>
                    </a:p>
                  </a:txBody>
                  <a:tcPr marL="68580" marR="68580" marT="0" marB="0" anchor="b"/>
                </a:tc>
                <a:tc>
                  <a:txBody>
                    <a:bodyPr/>
                    <a:lstStyle/>
                    <a:p>
                      <a:r>
                        <a:rPr lang="en-US" sz="2000"/>
                        <a:t>Member</a:t>
                      </a:r>
                    </a:p>
                  </a:txBody>
                  <a:tcPr/>
                </a:tc>
                <a:extLst>
                  <a:ext uri="{0D108BD9-81ED-4DB2-BD59-A6C34878D82A}">
                    <a16:rowId xmlns:a16="http://schemas.microsoft.com/office/drawing/2014/main" val="2050984925"/>
                  </a:ext>
                </a:extLst>
              </a:tr>
              <a:tr h="455286">
                <a:tc>
                  <a:txBody>
                    <a:bodyPr/>
                    <a:lstStyle/>
                    <a:p>
                      <a:pPr marL="0" marR="0">
                        <a:spcBef>
                          <a:spcPts val="0"/>
                        </a:spcBef>
                        <a:spcAft>
                          <a:spcPts val="0"/>
                        </a:spcAft>
                      </a:pPr>
                      <a:r>
                        <a:rPr lang="en-US" sz="2000">
                          <a:solidFill>
                            <a:srgbClr val="000000"/>
                          </a:solidFill>
                          <a:effectLst/>
                        </a:rPr>
                        <a:t>Senator Heidi </a:t>
                      </a:r>
                      <a:r>
                        <a:rPr lang="en-US" sz="2000" err="1">
                          <a:solidFill>
                            <a:srgbClr val="000000"/>
                          </a:solidFill>
                          <a:effectLst/>
                        </a:rPr>
                        <a:t>Seevers-Gansert</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effectLst/>
                        </a:rPr>
                        <a:t>Senate Minority Appointee</a:t>
                      </a:r>
                      <a:endParaRPr lang="en-US" sz="2000">
                        <a:effectLst/>
                        <a:latin typeface="Calibri" panose="020F0502020204030204" pitchFamily="34" charset="0"/>
                      </a:endParaRPr>
                    </a:p>
                  </a:txBody>
                  <a:tcPr marL="68580" marR="68580" marT="0" marB="0" anchor="b"/>
                </a:tc>
                <a:tc>
                  <a:txBody>
                    <a:bodyPr/>
                    <a:lstStyle/>
                    <a:p>
                      <a:r>
                        <a:rPr lang="en-US" sz="2000"/>
                        <a:t>Member</a:t>
                      </a:r>
                    </a:p>
                  </a:txBody>
                  <a:tcPr/>
                </a:tc>
                <a:extLst>
                  <a:ext uri="{0D108BD9-81ED-4DB2-BD59-A6C34878D82A}">
                    <a16:rowId xmlns:a16="http://schemas.microsoft.com/office/drawing/2014/main" val="2451197117"/>
                  </a:ext>
                </a:extLst>
              </a:tr>
            </a:tbl>
          </a:graphicData>
        </a:graphic>
      </p:graphicFrame>
    </p:spTree>
    <p:extLst>
      <p:ext uri="{BB962C8B-B14F-4D97-AF65-F5344CB8AC3E}">
        <p14:creationId xmlns:p14="http://schemas.microsoft.com/office/powerpoint/2010/main" val="3878042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608A-F088-F47E-7A27-60DD87BD6BA8}"/>
              </a:ext>
            </a:extLst>
          </p:cNvPr>
          <p:cNvSpPr>
            <a:spLocks noGrp="1"/>
          </p:cNvSpPr>
          <p:nvPr>
            <p:ph type="title"/>
          </p:nvPr>
        </p:nvSpPr>
        <p:spPr/>
        <p:txBody>
          <a:bodyPr/>
          <a:lstStyle/>
          <a:p>
            <a:r>
              <a:rPr lang="en-US"/>
              <a:t>Presentations Provided</a:t>
            </a:r>
            <a:endParaRPr lang="en-US" i="1"/>
          </a:p>
        </p:txBody>
      </p:sp>
      <p:sp>
        <p:nvSpPr>
          <p:cNvPr id="3" name="Content Placeholder 2">
            <a:extLst>
              <a:ext uri="{FF2B5EF4-FFF2-40B4-BE49-F238E27FC236}">
                <a16:creationId xmlns:a16="http://schemas.microsoft.com/office/drawing/2014/main" id="{B96E94CB-7CDF-4157-8762-2BA39DB7A558}"/>
              </a:ext>
            </a:extLst>
          </p:cNvPr>
          <p:cNvSpPr>
            <a:spLocks noGrp="1"/>
          </p:cNvSpPr>
          <p:nvPr>
            <p:ph sz="half" idx="1"/>
          </p:nvPr>
        </p:nvSpPr>
        <p:spPr/>
        <p:txBody>
          <a:bodyPr>
            <a:noAutofit/>
          </a:bodyPr>
          <a:lstStyle/>
          <a:p>
            <a:pPr marL="45720" indent="0">
              <a:buNone/>
            </a:pPr>
            <a:r>
              <a:rPr lang="en-US" sz="2800" u="sng"/>
              <a:t>April 25, 2022</a:t>
            </a:r>
          </a:p>
          <a:p>
            <a:r>
              <a:rPr lang="en-US" sz="2800" i="1"/>
              <a:t>Overview of Substance Use Treatment and Recovery Programs</a:t>
            </a:r>
            <a:r>
              <a:rPr lang="en-US" sz="2800"/>
              <a:t>, </a:t>
            </a:r>
          </a:p>
          <a:p>
            <a:pPr lvl="1"/>
            <a:r>
              <a:rPr lang="en-US" sz="2400"/>
              <a:t>Dr. Stephanie Woodard, DHHS</a:t>
            </a:r>
          </a:p>
        </p:txBody>
      </p:sp>
      <p:sp>
        <p:nvSpPr>
          <p:cNvPr id="4" name="Content Placeholder 3">
            <a:extLst>
              <a:ext uri="{FF2B5EF4-FFF2-40B4-BE49-F238E27FC236}">
                <a16:creationId xmlns:a16="http://schemas.microsoft.com/office/drawing/2014/main" id="{E9D8E1CA-58AD-94F9-4A1D-261EAAE8BCB3}"/>
              </a:ext>
            </a:extLst>
          </p:cNvPr>
          <p:cNvSpPr>
            <a:spLocks noGrp="1"/>
          </p:cNvSpPr>
          <p:nvPr>
            <p:ph sz="half" idx="2"/>
          </p:nvPr>
        </p:nvSpPr>
        <p:spPr>
          <a:xfrm>
            <a:off x="5897880" y="1965960"/>
            <a:ext cx="5124612" cy="4114800"/>
          </a:xfrm>
        </p:spPr>
        <p:txBody>
          <a:bodyPr>
            <a:normAutofit/>
          </a:bodyPr>
          <a:lstStyle/>
          <a:p>
            <a:pPr marL="45720" indent="0">
              <a:buNone/>
            </a:pPr>
            <a:r>
              <a:rPr lang="en-US" sz="2800" u="sng"/>
              <a:t>May 23, 2022</a:t>
            </a:r>
          </a:p>
          <a:p>
            <a:pPr>
              <a:spcBef>
                <a:spcPts val="600"/>
              </a:spcBef>
              <a:spcAft>
                <a:spcPts val="600"/>
              </a:spcAft>
            </a:pPr>
            <a:r>
              <a:rPr lang="en-US" sz="2800" i="1"/>
              <a:t>Presentation on Preventing and understanding Risk Factors,</a:t>
            </a:r>
          </a:p>
          <a:p>
            <a:pPr lvl="1">
              <a:spcBef>
                <a:spcPts val="600"/>
              </a:spcBef>
              <a:spcAft>
                <a:spcPts val="600"/>
              </a:spcAft>
            </a:pPr>
            <a:r>
              <a:rPr lang="en-US" sz="2600"/>
              <a:t> Dr. Timothy Grigsby, Department of Social and Behavioral Health (UNLV)</a:t>
            </a:r>
            <a:endParaRPr lang="en-US" sz="2600" i="1"/>
          </a:p>
          <a:p>
            <a:r>
              <a:rPr lang="en-US" sz="2800" i="1">
                <a:latin typeface="Times New Roman" panose="02020603050405020304" pitchFamily="18" charset="0"/>
                <a:ea typeface="Times New Roman" panose="02020603050405020304" pitchFamily="18" charset="0"/>
                <a:cs typeface="Times New Roman" panose="02020603050405020304" pitchFamily="18" charset="0"/>
              </a:rPr>
              <a:t>Nevada Prevention Coalition Update, </a:t>
            </a:r>
          </a:p>
          <a:p>
            <a:pPr lvl="1"/>
            <a:r>
              <a:rPr lang="en-US" sz="2600">
                <a:latin typeface="Times New Roman" panose="02020603050405020304" pitchFamily="18" charset="0"/>
                <a:ea typeface="Times New Roman" panose="02020603050405020304" pitchFamily="18" charset="0"/>
                <a:cs typeface="Times New Roman" panose="02020603050405020304" pitchFamily="18" charset="0"/>
              </a:rPr>
              <a:t>Linda Lang and Jamie Ross</a:t>
            </a:r>
            <a:endParaRPr lang="en-US" sz="2600" i="1">
              <a:effectLst/>
              <a:latin typeface="Century Gothic" panose="020B0502020202020204" pitchFamily="34" charset="0"/>
              <a:ea typeface="Times New Roman" panose="02020603050405020304" pitchFamily="18" charset="0"/>
              <a:cs typeface="Times New Roman" panose="02020603050405020304" pitchFamily="18" charset="0"/>
            </a:endParaRPr>
          </a:p>
          <a:p>
            <a:pPr lvl="1"/>
            <a:endParaRPr lang="en-US" sz="2400"/>
          </a:p>
          <a:p>
            <a:endParaRPr lang="en-US" sz="2400" i="1"/>
          </a:p>
        </p:txBody>
      </p:sp>
    </p:spTree>
    <p:extLst>
      <p:ext uri="{BB962C8B-B14F-4D97-AF65-F5344CB8AC3E}">
        <p14:creationId xmlns:p14="http://schemas.microsoft.com/office/powerpoint/2010/main" val="659178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608A-F088-F47E-7A27-60DD87BD6BA8}"/>
              </a:ext>
            </a:extLst>
          </p:cNvPr>
          <p:cNvSpPr>
            <a:spLocks noGrp="1"/>
          </p:cNvSpPr>
          <p:nvPr>
            <p:ph type="title"/>
          </p:nvPr>
        </p:nvSpPr>
        <p:spPr/>
        <p:txBody>
          <a:bodyPr/>
          <a:lstStyle/>
          <a:p>
            <a:r>
              <a:rPr lang="en-US"/>
              <a:t>Pending Future Presentations</a:t>
            </a:r>
            <a:endParaRPr lang="en-US" i="1"/>
          </a:p>
        </p:txBody>
      </p:sp>
      <p:sp>
        <p:nvSpPr>
          <p:cNvPr id="8" name="Content Placeholder 7">
            <a:extLst>
              <a:ext uri="{FF2B5EF4-FFF2-40B4-BE49-F238E27FC236}">
                <a16:creationId xmlns:a16="http://schemas.microsoft.com/office/drawing/2014/main" id="{A3EE3EC2-3F23-8AE6-39B7-B1222F9E9B4A}"/>
              </a:ext>
            </a:extLst>
          </p:cNvPr>
          <p:cNvSpPr>
            <a:spLocks noGrp="1"/>
          </p:cNvSpPr>
          <p:nvPr>
            <p:ph sz="half" idx="1"/>
          </p:nvPr>
        </p:nvSpPr>
        <p:spPr>
          <a:xfrm>
            <a:off x="1143000" y="1733550"/>
            <a:ext cx="9875520" cy="4347209"/>
          </a:xfrm>
        </p:spPr>
        <p:txBody>
          <a:bodyPr>
            <a:normAutofit fontScale="85000" lnSpcReduction="20000"/>
          </a:bodyPr>
          <a:lstStyle/>
          <a:p>
            <a:pPr marL="45720" indent="0">
              <a:buNone/>
            </a:pPr>
            <a:r>
              <a:rPr lang="en-US" sz="2800" u="sng"/>
              <a:t>July, August and September (TBD)</a:t>
            </a:r>
          </a:p>
          <a:p>
            <a:r>
              <a:rPr lang="en-US" sz="3300"/>
              <a:t>Primary Prevention</a:t>
            </a:r>
          </a:p>
          <a:p>
            <a:pPr lvl="1"/>
            <a:r>
              <a:rPr lang="en-US" sz="2600"/>
              <a:t>Health education reform</a:t>
            </a:r>
          </a:p>
          <a:p>
            <a:pPr lvl="1"/>
            <a:r>
              <a:rPr lang="en-US" sz="2600"/>
              <a:t>Grant funds and infrastructure investment</a:t>
            </a:r>
          </a:p>
          <a:p>
            <a:r>
              <a:rPr lang="en-US" sz="3300"/>
              <a:t>Secondary Prevention</a:t>
            </a:r>
          </a:p>
          <a:p>
            <a:pPr lvl="1"/>
            <a:r>
              <a:rPr lang="en-US" sz="2600"/>
              <a:t>YRBS and other data collection mechanisms</a:t>
            </a:r>
          </a:p>
          <a:p>
            <a:pPr lvl="1"/>
            <a:r>
              <a:rPr lang="en-US" sz="2600"/>
              <a:t>Screening and integration of behavioral health</a:t>
            </a:r>
          </a:p>
          <a:p>
            <a:pPr lvl="1"/>
            <a:r>
              <a:rPr lang="en-US" sz="2600"/>
              <a:t>Payment management</a:t>
            </a:r>
          </a:p>
          <a:p>
            <a:r>
              <a:rPr lang="en-US" sz="3300"/>
              <a:t>Tertiary Prevention</a:t>
            </a:r>
          </a:p>
          <a:p>
            <a:pPr lvl="1"/>
            <a:r>
              <a:rPr lang="en-US" sz="2600"/>
              <a:t>Harm Reduction (overlap)</a:t>
            </a:r>
          </a:p>
          <a:p>
            <a:pPr lvl="2"/>
            <a:r>
              <a:rPr lang="en-US" sz="2400"/>
              <a:t>Southern Nevada Health District</a:t>
            </a:r>
          </a:p>
          <a:p>
            <a:pPr lvl="1"/>
            <a:r>
              <a:rPr lang="en-US" sz="2600"/>
              <a:t>Law Enforcement and Naloxone Distribution (overlap)</a:t>
            </a:r>
          </a:p>
        </p:txBody>
      </p:sp>
    </p:spTree>
    <p:extLst>
      <p:ext uri="{BB962C8B-B14F-4D97-AF65-F5344CB8AC3E}">
        <p14:creationId xmlns:p14="http://schemas.microsoft.com/office/powerpoint/2010/main" val="3487280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7450-DA94-73EB-00A9-61B43A4C9EFB}"/>
              </a:ext>
            </a:extLst>
          </p:cNvPr>
          <p:cNvSpPr>
            <a:spLocks noGrp="1"/>
          </p:cNvSpPr>
          <p:nvPr>
            <p:ph type="title"/>
          </p:nvPr>
        </p:nvSpPr>
        <p:spPr/>
        <p:txBody>
          <a:bodyPr/>
          <a:lstStyle/>
          <a:p>
            <a:r>
              <a:rPr lang="en-US"/>
              <a:t>Recommendations Under Review from Presentations/Members</a:t>
            </a:r>
          </a:p>
        </p:txBody>
      </p:sp>
      <p:sp>
        <p:nvSpPr>
          <p:cNvPr id="3" name="Content Placeholder 2">
            <a:extLst>
              <a:ext uri="{FF2B5EF4-FFF2-40B4-BE49-F238E27FC236}">
                <a16:creationId xmlns:a16="http://schemas.microsoft.com/office/drawing/2014/main" id="{D5501AC8-8B20-A657-C883-E711CF4A9308}"/>
              </a:ext>
            </a:extLst>
          </p:cNvPr>
          <p:cNvSpPr>
            <a:spLocks noGrp="1"/>
          </p:cNvSpPr>
          <p:nvPr>
            <p:ph idx="1"/>
          </p:nvPr>
        </p:nvSpPr>
        <p:spPr/>
        <p:txBody>
          <a:bodyPr>
            <a:normAutofit fontScale="85000" lnSpcReduction="20000"/>
          </a:bodyPr>
          <a:lstStyle/>
          <a:p>
            <a:r>
              <a:rPr lang="en-US" sz="2800" dirty="0"/>
              <a:t>Continue to invest in standing-up Community Health Workers and Peer Recovery Specialists (Lang/Ross/Schoen)</a:t>
            </a:r>
          </a:p>
          <a:p>
            <a:r>
              <a:rPr lang="en-US" sz="2800" dirty="0"/>
              <a:t>Co-certification of CHWs and PRSs (Lang/Ross/Schoen)</a:t>
            </a:r>
          </a:p>
          <a:p>
            <a:r>
              <a:rPr lang="en-US" sz="2800" dirty="0"/>
              <a:t>Early screening for substance misuse, mental health and suicide in schools and community-based agencies (Lang/Ross/Schoen)</a:t>
            </a:r>
          </a:p>
          <a:p>
            <a:r>
              <a:rPr lang="en-US" sz="2800" dirty="0"/>
              <a:t>Motivational interviewing to enhance readiness for change, brief interventions to reduce risky or problematic substance use (Lang/Ross/Schoen)</a:t>
            </a:r>
          </a:p>
          <a:p>
            <a:r>
              <a:rPr lang="en-US" sz="2800" dirty="0"/>
              <a:t>Drug testing in schools (Lang/Ross/Schoen)</a:t>
            </a:r>
          </a:p>
          <a:p>
            <a:r>
              <a:rPr lang="en-US" sz="2800" dirty="0"/>
              <a:t>Expansion of Project Aware (evidence-based model) statewide (Lang/Ross/Schoen)</a:t>
            </a:r>
          </a:p>
          <a:p>
            <a:endParaRPr lang="en-US" dirty="0"/>
          </a:p>
        </p:txBody>
      </p:sp>
    </p:spTree>
    <p:extLst>
      <p:ext uri="{BB962C8B-B14F-4D97-AF65-F5344CB8AC3E}">
        <p14:creationId xmlns:p14="http://schemas.microsoft.com/office/powerpoint/2010/main" val="1110528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4310-1CB6-ACC2-FAEA-8276E2B45497}"/>
              </a:ext>
            </a:extLst>
          </p:cNvPr>
          <p:cNvSpPr>
            <a:spLocks noGrp="1"/>
          </p:cNvSpPr>
          <p:nvPr>
            <p:ph type="title"/>
          </p:nvPr>
        </p:nvSpPr>
        <p:spPr/>
        <p:txBody>
          <a:bodyPr/>
          <a:lstStyle/>
          <a:p>
            <a:r>
              <a:rPr lang="en-US"/>
              <a:t>Recommendations Under Review from Presentations/Members (Continued)</a:t>
            </a:r>
          </a:p>
        </p:txBody>
      </p:sp>
      <p:sp>
        <p:nvSpPr>
          <p:cNvPr id="3" name="Content Placeholder 2">
            <a:extLst>
              <a:ext uri="{FF2B5EF4-FFF2-40B4-BE49-F238E27FC236}">
                <a16:creationId xmlns:a16="http://schemas.microsoft.com/office/drawing/2014/main" id="{FC9C9728-DA57-99C3-8031-1B5C0D0233FB}"/>
              </a:ext>
            </a:extLst>
          </p:cNvPr>
          <p:cNvSpPr>
            <a:spLocks noGrp="1"/>
          </p:cNvSpPr>
          <p:nvPr>
            <p:ph idx="1"/>
          </p:nvPr>
        </p:nvSpPr>
        <p:spPr/>
        <p:txBody>
          <a:bodyPr>
            <a:normAutofit lnSpcReduction="10000"/>
          </a:bodyPr>
          <a:lstStyle/>
          <a:p>
            <a:r>
              <a:rPr lang="en-US" sz="2400"/>
              <a:t>Evidence-based intervention programming, i.e., offer SEL curriculums in schools where students receive credit and intervention programs for youth before they enter the Juvenile Justice system. (Lang/Ross/Schoen)</a:t>
            </a:r>
          </a:p>
          <a:p>
            <a:r>
              <a:rPr lang="en-US" sz="2400"/>
              <a:t>Address workforce development for youth/young adults through scholarships, work study opportunities and training. (Lang/Ross/Schoen)</a:t>
            </a:r>
          </a:p>
          <a:p>
            <a:r>
              <a:rPr lang="en-US" sz="2400"/>
              <a:t>Increase options for supervision of internships by supporting clinical supervisors such as LCSW (Lang/Ross/Schoen)</a:t>
            </a:r>
          </a:p>
          <a:p>
            <a:r>
              <a:rPr lang="en-US" sz="2400"/>
              <a:t>ACEs mitigation including SEL, Safe Dating/Violence Prevention, Early Childhood Development, Parenting Programs, Trauma informed care, and Mentorship programs for children, youth, and young adults. (Lang/Ross/Schoen)</a:t>
            </a:r>
          </a:p>
          <a:p>
            <a:endParaRPr lang="en-US" sz="2000"/>
          </a:p>
          <a:p>
            <a:endParaRPr lang="en-US" sz="2000"/>
          </a:p>
          <a:p>
            <a:pPr marL="45720" indent="0">
              <a:buNone/>
            </a:pPr>
            <a:endParaRPr lang="en-US" sz="2000"/>
          </a:p>
          <a:p>
            <a:endParaRPr lang="en-US"/>
          </a:p>
        </p:txBody>
      </p:sp>
    </p:spTree>
    <p:extLst>
      <p:ext uri="{BB962C8B-B14F-4D97-AF65-F5344CB8AC3E}">
        <p14:creationId xmlns:p14="http://schemas.microsoft.com/office/powerpoint/2010/main" val="1030692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2D9C2-8DB4-6E44-0899-2FA9F72946D0}"/>
              </a:ext>
            </a:extLst>
          </p:cNvPr>
          <p:cNvSpPr>
            <a:spLocks noGrp="1"/>
          </p:cNvSpPr>
          <p:nvPr>
            <p:ph type="title"/>
          </p:nvPr>
        </p:nvSpPr>
        <p:spPr/>
        <p:txBody>
          <a:bodyPr/>
          <a:lstStyle/>
          <a:p>
            <a:r>
              <a:rPr lang="en-US"/>
              <a:t>Recommendations Under Review from Presentations/Members (Continued)</a:t>
            </a:r>
          </a:p>
        </p:txBody>
      </p:sp>
      <p:sp>
        <p:nvSpPr>
          <p:cNvPr id="3" name="Content Placeholder 2">
            <a:extLst>
              <a:ext uri="{FF2B5EF4-FFF2-40B4-BE49-F238E27FC236}">
                <a16:creationId xmlns:a16="http://schemas.microsoft.com/office/drawing/2014/main" id="{720CA60A-4562-02AD-C5DF-EF21B79F4465}"/>
              </a:ext>
            </a:extLst>
          </p:cNvPr>
          <p:cNvSpPr>
            <a:spLocks noGrp="1"/>
          </p:cNvSpPr>
          <p:nvPr>
            <p:ph idx="1"/>
          </p:nvPr>
        </p:nvSpPr>
        <p:spPr/>
        <p:txBody>
          <a:bodyPr>
            <a:normAutofit lnSpcReduction="10000"/>
          </a:bodyPr>
          <a:lstStyle/>
          <a:p>
            <a:r>
              <a:rPr lang="en-US" sz="2400"/>
              <a:t>Build and strengthen comprehensive FASTT and MOST teams statewide to provide intensive supports to incarcerated individuals both in the jails and upon release and provide a safety net for individuals presenting a mental health need in the community using EBP model. (Lang/Ross/Schoen)</a:t>
            </a:r>
          </a:p>
          <a:p>
            <a:r>
              <a:rPr lang="en-US" sz="2400"/>
              <a:t>Support training of key stakeholders statewide in the Collective Impact approach to affecting community change. This will establish an operating standard for community engagement and systems changes in Nevada’s communities. DPBH leadership has indicated this is the approach/model they are now supporting. (Lang/Ross/Schoen)</a:t>
            </a:r>
          </a:p>
          <a:p>
            <a:r>
              <a:rPr lang="en-US" sz="2400"/>
              <a:t>Training should be statewide, cross sector, and cross discipline so all are on same page. Training should be state level down to coalition/community level (multi-layered) (Lang/Ross/Schoen)</a:t>
            </a:r>
          </a:p>
          <a:p>
            <a:endParaRPr lang="en-US"/>
          </a:p>
        </p:txBody>
      </p:sp>
    </p:spTree>
    <p:extLst>
      <p:ext uri="{BB962C8B-B14F-4D97-AF65-F5344CB8AC3E}">
        <p14:creationId xmlns:p14="http://schemas.microsoft.com/office/powerpoint/2010/main" val="281117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07DB9-5428-F25C-56D1-DBD6DCBB8050}"/>
              </a:ext>
            </a:extLst>
          </p:cNvPr>
          <p:cNvSpPr>
            <a:spLocks noGrp="1"/>
          </p:cNvSpPr>
          <p:nvPr>
            <p:ph type="title"/>
          </p:nvPr>
        </p:nvSpPr>
        <p:spPr/>
        <p:txBody>
          <a:bodyPr/>
          <a:lstStyle/>
          <a:p>
            <a:r>
              <a:rPr lang="en-US"/>
              <a:t>Recommendations Under Review from Presentations/Members (Continued)</a:t>
            </a:r>
          </a:p>
        </p:txBody>
      </p:sp>
      <p:sp>
        <p:nvSpPr>
          <p:cNvPr id="3" name="Content Placeholder 2">
            <a:extLst>
              <a:ext uri="{FF2B5EF4-FFF2-40B4-BE49-F238E27FC236}">
                <a16:creationId xmlns:a16="http://schemas.microsoft.com/office/drawing/2014/main" id="{D355C485-DE50-99A5-9CEE-AB9B50A6B514}"/>
              </a:ext>
            </a:extLst>
          </p:cNvPr>
          <p:cNvSpPr>
            <a:spLocks noGrp="1"/>
          </p:cNvSpPr>
          <p:nvPr>
            <p:ph idx="1"/>
          </p:nvPr>
        </p:nvSpPr>
        <p:spPr/>
        <p:txBody>
          <a:bodyPr>
            <a:normAutofit fontScale="92500" lnSpcReduction="20000"/>
          </a:bodyPr>
          <a:lstStyle/>
          <a:p>
            <a:endParaRPr lang="en-US"/>
          </a:p>
          <a:p>
            <a:r>
              <a:rPr lang="en-US" sz="2600"/>
              <a:t>Provide Certified Prevention Specialists in Nevada schools, before and after school programs, and other youth serving organizations to provide appropriate prevention education and programming. (Lang/Ross/Schoen)</a:t>
            </a:r>
          </a:p>
          <a:p>
            <a:r>
              <a:rPr lang="en-US" sz="2600"/>
              <a:t>To establish and expand a formal youth mentor program offered in every community in Nevada. Each community is given authority to determine the mentoring program(s) utilized in their communities, e.g</a:t>
            </a:r>
            <a:r>
              <a:rPr lang="en-US" sz="2600" dirty="0"/>
              <a:t>.,</a:t>
            </a:r>
            <a:r>
              <a:rPr lang="en-US" sz="2600"/>
              <a:t> Big Brothers Big Sisters (Lang/Ross/Schoen)</a:t>
            </a:r>
          </a:p>
          <a:p>
            <a:r>
              <a:rPr lang="en-US" sz="2600"/>
              <a:t>Contract a company that specializes in data collection, evaluation, analysis, and assessment, and provide consultation to entities across Nevada to help improve internal local data collection systems and create a comprehensive statewide data sharing system that includes all State dashboards and public data. (Lang/Ross/Schoen)</a:t>
            </a:r>
          </a:p>
          <a:p>
            <a:endParaRPr lang="en-US"/>
          </a:p>
        </p:txBody>
      </p:sp>
    </p:spTree>
    <p:extLst>
      <p:ext uri="{BB962C8B-B14F-4D97-AF65-F5344CB8AC3E}">
        <p14:creationId xmlns:p14="http://schemas.microsoft.com/office/powerpoint/2010/main" val="496551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997B19-D570-4764-B73E-47B51B6E7979}"/>
              </a:ext>
            </a:extLst>
          </p:cNvPr>
          <p:cNvSpPr>
            <a:spLocks noGrp="1"/>
          </p:cNvSpPr>
          <p:nvPr>
            <p:ph type="title"/>
          </p:nvPr>
        </p:nvSpPr>
        <p:spPr/>
        <p:txBody>
          <a:bodyPr/>
          <a:lstStyle/>
          <a:p>
            <a:r>
              <a:rPr lang="en-US">
                <a:latin typeface="Times New Roman" panose="02020603050405020304" pitchFamily="18" charset="0"/>
                <a:cs typeface="Times New Roman" panose="02020603050405020304" pitchFamily="18" charset="0"/>
              </a:rPr>
              <a:t>1. Call to Order and Roll Call to Establish Quorum</a:t>
            </a:r>
            <a:br>
              <a:rPr lang="en-US"/>
            </a:br>
            <a:endParaRPr lang="en-US"/>
          </a:p>
        </p:txBody>
      </p:sp>
      <p:sp>
        <p:nvSpPr>
          <p:cNvPr id="3" name="Content Placeholder 2">
            <a:extLst>
              <a:ext uri="{FF2B5EF4-FFF2-40B4-BE49-F238E27FC236}">
                <a16:creationId xmlns:a16="http://schemas.microsoft.com/office/drawing/2014/main" id="{E722F694-8920-4321-87E8-B7CBD3F60262}"/>
              </a:ext>
            </a:extLst>
          </p:cNvPr>
          <p:cNvSpPr>
            <a:spLocks noGrp="1"/>
          </p:cNvSpPr>
          <p:nvPr>
            <p:ph type="body" idx="1"/>
          </p:nvPr>
        </p:nvSpPr>
        <p:spPr>
          <a:xfrm>
            <a:off x="844550" y="3914213"/>
            <a:ext cx="10515600" cy="1500187"/>
          </a:xfrm>
        </p:spPr>
        <p:txBody>
          <a:bodyPr>
            <a:normAutofit/>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Chair Ford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55883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8B872-881C-A3E8-7DF8-6978DD1CE40F}"/>
              </a:ext>
            </a:extLst>
          </p:cNvPr>
          <p:cNvSpPr>
            <a:spLocks noGrp="1"/>
          </p:cNvSpPr>
          <p:nvPr>
            <p:ph type="title"/>
          </p:nvPr>
        </p:nvSpPr>
        <p:spPr/>
        <p:txBody>
          <a:bodyPr/>
          <a:lstStyle/>
          <a:p>
            <a:r>
              <a:rPr lang="en-US" dirty="0"/>
              <a:t>Additional </a:t>
            </a:r>
            <a:r>
              <a:rPr lang="en-US"/>
              <a:t>Recommendations from Presentations</a:t>
            </a:r>
          </a:p>
        </p:txBody>
      </p:sp>
      <p:sp>
        <p:nvSpPr>
          <p:cNvPr id="3" name="Content Placeholder 2">
            <a:extLst>
              <a:ext uri="{FF2B5EF4-FFF2-40B4-BE49-F238E27FC236}">
                <a16:creationId xmlns:a16="http://schemas.microsoft.com/office/drawing/2014/main" id="{4136018E-E750-58DC-9290-E22E3678E094}"/>
              </a:ext>
            </a:extLst>
          </p:cNvPr>
          <p:cNvSpPr>
            <a:spLocks noGrp="1"/>
          </p:cNvSpPr>
          <p:nvPr>
            <p:ph idx="1"/>
          </p:nvPr>
        </p:nvSpPr>
        <p:spPr/>
        <p:txBody>
          <a:bodyPr>
            <a:normAutofit/>
          </a:bodyPr>
          <a:lstStyle/>
          <a:p>
            <a:r>
              <a:rPr lang="en-US" sz="2800">
                <a:latin typeface="Times New Roman" panose="02020603050405020304" pitchFamily="18" charset="0"/>
                <a:ea typeface="Calibri" panose="020F0502020204030204" pitchFamily="34" charset="0"/>
              </a:rPr>
              <a:t>Encourage greater implementation of screening, brief intervention, and referral to treatment (SBIRT) across primary care settings (Woodard)</a:t>
            </a:r>
          </a:p>
          <a:p>
            <a:r>
              <a:rPr lang="en-US" sz="2800">
                <a:latin typeface="Times New Roman" panose="02020603050405020304" pitchFamily="18" charset="0"/>
                <a:ea typeface="Calibri" panose="020F0502020204030204" pitchFamily="34" charset="0"/>
              </a:rPr>
              <a:t>Ensure the use of housing first initiatives (Woodard)</a:t>
            </a:r>
          </a:p>
          <a:p>
            <a:r>
              <a:rPr lang="en-US" sz="2800">
                <a:latin typeface="Times New Roman" panose="02020603050405020304" pitchFamily="18" charset="0"/>
                <a:ea typeface="Calibri" panose="020F0502020204030204" pitchFamily="34" charset="0"/>
              </a:rPr>
              <a:t>Engage people who use drugs as subject matter experts (Woodard)</a:t>
            </a:r>
          </a:p>
          <a:p>
            <a:r>
              <a:rPr lang="en-US" sz="2800">
                <a:latin typeface="Times New Roman" panose="02020603050405020304" pitchFamily="18" charset="0"/>
                <a:ea typeface="Calibri" panose="020F0502020204030204" pitchFamily="34" charset="0"/>
              </a:rPr>
              <a:t>Establish overdose prevention sites in Nevada (Wagner)</a:t>
            </a:r>
          </a:p>
          <a:p>
            <a:r>
              <a:rPr lang="en-US" sz="2800">
                <a:latin typeface="Times New Roman" panose="02020603050405020304" pitchFamily="18" charset="0"/>
                <a:ea typeface="Calibri" panose="020F0502020204030204" pitchFamily="34" charset="0"/>
              </a:rPr>
              <a:t>Funding for early intervention SUD and substance specific funding (Monroy/Ross)</a:t>
            </a:r>
          </a:p>
        </p:txBody>
      </p:sp>
    </p:spTree>
    <p:extLst>
      <p:ext uri="{BB962C8B-B14F-4D97-AF65-F5344CB8AC3E}">
        <p14:creationId xmlns:p14="http://schemas.microsoft.com/office/powerpoint/2010/main" val="2180242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8B872-881C-A3E8-7DF8-6978DD1CE40F}"/>
              </a:ext>
            </a:extLst>
          </p:cNvPr>
          <p:cNvSpPr>
            <a:spLocks noGrp="1"/>
          </p:cNvSpPr>
          <p:nvPr>
            <p:ph type="title"/>
          </p:nvPr>
        </p:nvSpPr>
        <p:spPr/>
        <p:txBody>
          <a:bodyPr/>
          <a:lstStyle/>
          <a:p>
            <a:r>
              <a:rPr lang="en-US"/>
              <a:t>Recommendations Under Review from Presentations (Continued)</a:t>
            </a:r>
          </a:p>
        </p:txBody>
      </p:sp>
      <p:sp>
        <p:nvSpPr>
          <p:cNvPr id="3" name="Content Placeholder 2">
            <a:extLst>
              <a:ext uri="{FF2B5EF4-FFF2-40B4-BE49-F238E27FC236}">
                <a16:creationId xmlns:a16="http://schemas.microsoft.com/office/drawing/2014/main" id="{4136018E-E750-58DC-9290-E22E3678E094}"/>
              </a:ext>
            </a:extLst>
          </p:cNvPr>
          <p:cNvSpPr>
            <a:spLocks noGrp="1"/>
          </p:cNvSpPr>
          <p:nvPr>
            <p:ph idx="1"/>
          </p:nvPr>
        </p:nvSpPr>
        <p:spPr/>
        <p:txBody>
          <a:bodyPr>
            <a:normAutofit lnSpcReduction="10000"/>
          </a:bodyPr>
          <a:lstStyle/>
          <a:p>
            <a:endParaRPr lang="en-US" sz="2000" i="0">
              <a:effectLst/>
            </a:endParaRPr>
          </a:p>
          <a:p>
            <a:r>
              <a:rPr lang="en-US" sz="2400">
                <a:latin typeface="Times New Roman" panose="02020603050405020304" pitchFamily="18" charset="0"/>
                <a:ea typeface="Calibri" panose="020F0502020204030204" pitchFamily="34" charset="0"/>
              </a:rPr>
              <a:t>Provide educational opportunities to increase competency of clinicians providing  adolescent care (</a:t>
            </a:r>
            <a:r>
              <a:rPr lang="en-US" sz="2400" err="1">
                <a:latin typeface="Times New Roman" panose="02020603050405020304" pitchFamily="18" charset="0"/>
                <a:ea typeface="Calibri" panose="020F0502020204030204" pitchFamily="34" charset="0"/>
              </a:rPr>
              <a:t>Disselkoen</a:t>
            </a:r>
            <a:r>
              <a:rPr lang="en-US" sz="2400">
                <a:latin typeface="Times New Roman" panose="02020603050405020304" pitchFamily="18" charset="0"/>
                <a:ea typeface="Calibri" panose="020F0502020204030204" pitchFamily="34" charset="0"/>
              </a:rPr>
              <a:t>)</a:t>
            </a:r>
          </a:p>
          <a:p>
            <a:r>
              <a:rPr lang="en-US" sz="2400"/>
              <a:t>Enable educators to build capacity to address psychological first aid for students (Lowden)</a:t>
            </a:r>
          </a:p>
          <a:p>
            <a:r>
              <a:rPr lang="en-US" sz="2400"/>
              <a:t>Co-locate integrated supports with mental health and SUD professionals working side-by-side in schools. (overlap) (Lowden)</a:t>
            </a:r>
          </a:p>
          <a:p>
            <a:r>
              <a:rPr lang="en-US" sz="2400"/>
              <a:t>Expand Medicaid billing opportunities and allow blended and braided funding to facilitate services for system involved and at-risk youth (overlap) (Freeman)</a:t>
            </a:r>
          </a:p>
          <a:p>
            <a:endParaRPr lang="en-US" sz="2000"/>
          </a:p>
        </p:txBody>
      </p:sp>
    </p:spTree>
    <p:extLst>
      <p:ext uri="{BB962C8B-B14F-4D97-AF65-F5344CB8AC3E}">
        <p14:creationId xmlns:p14="http://schemas.microsoft.com/office/powerpoint/2010/main" val="1828087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99849-1ECE-116B-B39D-FE70940EFE58}"/>
              </a:ext>
            </a:extLst>
          </p:cNvPr>
          <p:cNvSpPr>
            <a:spLocks noGrp="1"/>
          </p:cNvSpPr>
          <p:nvPr>
            <p:ph type="title"/>
          </p:nvPr>
        </p:nvSpPr>
        <p:spPr/>
        <p:txBody>
          <a:bodyPr/>
          <a:lstStyle/>
          <a:p>
            <a:r>
              <a:rPr lang="en-US"/>
              <a:t>Recommendations Under Review from Presentations (Continued)</a:t>
            </a:r>
          </a:p>
        </p:txBody>
      </p:sp>
      <p:sp>
        <p:nvSpPr>
          <p:cNvPr id="3" name="Content Placeholder 2">
            <a:extLst>
              <a:ext uri="{FF2B5EF4-FFF2-40B4-BE49-F238E27FC236}">
                <a16:creationId xmlns:a16="http://schemas.microsoft.com/office/drawing/2014/main" id="{BABEB309-578F-67DD-232C-04AEF472940F}"/>
              </a:ext>
            </a:extLst>
          </p:cNvPr>
          <p:cNvSpPr>
            <a:spLocks noGrp="1"/>
          </p:cNvSpPr>
          <p:nvPr>
            <p:ph idx="1"/>
          </p:nvPr>
        </p:nvSpPr>
        <p:spPr/>
        <p:txBody>
          <a:bodyPr>
            <a:normAutofit/>
          </a:bodyPr>
          <a:lstStyle/>
          <a:p>
            <a:r>
              <a:rPr lang="en-US" sz="2400"/>
              <a:t>Support evaluation of ongoing services and efforts in our communities to make sure that what we are doing at present is working, and identify where the gaps are (Grigsby)</a:t>
            </a:r>
          </a:p>
          <a:p>
            <a:r>
              <a:rPr lang="en-US" sz="2400"/>
              <a:t>Do more work around polysubstance use. The data are clear that it’s not a single drug issue, as we’ve seen with the opioid epidemic. (Grigsby)</a:t>
            </a:r>
          </a:p>
        </p:txBody>
      </p:sp>
    </p:spTree>
    <p:extLst>
      <p:ext uri="{BB962C8B-B14F-4D97-AF65-F5344CB8AC3E}">
        <p14:creationId xmlns:p14="http://schemas.microsoft.com/office/powerpoint/2010/main" val="2925593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9C02A-8D91-41B3-98DC-550C1748DCCB}"/>
              </a:ext>
            </a:extLst>
          </p:cNvPr>
          <p:cNvSpPr>
            <a:spLocks noGrp="1"/>
          </p:cNvSpPr>
          <p:nvPr>
            <p:ph type="ctrTitle"/>
          </p:nvPr>
        </p:nvSpPr>
        <p:spPr/>
        <p:txBody>
          <a:bodyPr>
            <a:normAutofit fontScale="90000"/>
          </a:bodyPr>
          <a:lstStyle/>
          <a:p>
            <a:br>
              <a:rPr lang="en-US"/>
            </a:br>
            <a:br>
              <a:rPr lang="en-US"/>
            </a:br>
            <a:br>
              <a:rPr lang="en-US"/>
            </a:br>
            <a:br>
              <a:rPr lang="en-US"/>
            </a:br>
            <a:br>
              <a:rPr lang="en-US"/>
            </a:br>
            <a:r>
              <a:rPr lang="en-US" sz="6000"/>
              <a:t>Treatment and Recovery Subcommittee </a:t>
            </a:r>
            <a:endParaRPr lang="en-US"/>
          </a:p>
        </p:txBody>
      </p:sp>
      <p:sp>
        <p:nvSpPr>
          <p:cNvPr id="4" name="Subtitle 3">
            <a:extLst>
              <a:ext uri="{FF2B5EF4-FFF2-40B4-BE49-F238E27FC236}">
                <a16:creationId xmlns:a16="http://schemas.microsoft.com/office/drawing/2014/main" id="{0D9B2CE6-68D5-FF9B-FE4C-5BFE99C8475B}"/>
              </a:ext>
            </a:extLst>
          </p:cNvPr>
          <p:cNvSpPr>
            <a:spLocks noGrp="1"/>
          </p:cNvSpPr>
          <p:nvPr>
            <p:ph type="subTitle" idx="1"/>
          </p:nvPr>
        </p:nvSpPr>
        <p:spPr/>
        <p:txBody>
          <a:bodyPr/>
          <a:lstStyle/>
          <a:p>
            <a:r>
              <a:rPr lang="en-US"/>
              <a:t>Chair Thomas</a:t>
            </a:r>
          </a:p>
        </p:txBody>
      </p:sp>
    </p:spTree>
    <p:extLst>
      <p:ext uri="{BB962C8B-B14F-4D97-AF65-F5344CB8AC3E}">
        <p14:creationId xmlns:p14="http://schemas.microsoft.com/office/powerpoint/2010/main" val="3710641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A55C4-3DE7-40E8-8CE1-35205CB6C7D2}"/>
              </a:ext>
            </a:extLst>
          </p:cNvPr>
          <p:cNvSpPr>
            <a:spLocks noGrp="1"/>
          </p:cNvSpPr>
          <p:nvPr>
            <p:ph type="title"/>
          </p:nvPr>
        </p:nvSpPr>
        <p:spPr/>
        <p:txBody>
          <a:bodyPr/>
          <a:lstStyle/>
          <a:p>
            <a:r>
              <a:rPr lang="en-US"/>
              <a:t>Members</a:t>
            </a:r>
          </a:p>
        </p:txBody>
      </p:sp>
      <p:graphicFrame>
        <p:nvGraphicFramePr>
          <p:cNvPr id="4" name="Table 4">
            <a:extLst>
              <a:ext uri="{FF2B5EF4-FFF2-40B4-BE49-F238E27FC236}">
                <a16:creationId xmlns:a16="http://schemas.microsoft.com/office/drawing/2014/main" id="{DB95EACE-CCAA-4AE5-A832-F376337F55C1}"/>
              </a:ext>
            </a:extLst>
          </p:cNvPr>
          <p:cNvGraphicFramePr>
            <a:graphicFrameLocks noGrp="1"/>
          </p:cNvGraphicFramePr>
          <p:nvPr/>
        </p:nvGraphicFramePr>
        <p:xfrm>
          <a:off x="1176129" y="2377963"/>
          <a:ext cx="9631356" cy="3151980"/>
        </p:xfrm>
        <a:graphic>
          <a:graphicData uri="http://schemas.openxmlformats.org/drawingml/2006/table">
            <a:tbl>
              <a:tblPr firstRow="1" bandRow="1">
                <a:tableStyleId>{00A15C55-8517-42AA-B614-E9B94910E393}</a:tableStyleId>
              </a:tblPr>
              <a:tblGrid>
                <a:gridCol w="3015595">
                  <a:extLst>
                    <a:ext uri="{9D8B030D-6E8A-4147-A177-3AD203B41FA5}">
                      <a16:colId xmlns:a16="http://schemas.microsoft.com/office/drawing/2014/main" val="1854133082"/>
                    </a:ext>
                  </a:extLst>
                </a:gridCol>
                <a:gridCol w="4553856">
                  <a:extLst>
                    <a:ext uri="{9D8B030D-6E8A-4147-A177-3AD203B41FA5}">
                      <a16:colId xmlns:a16="http://schemas.microsoft.com/office/drawing/2014/main" val="2569617095"/>
                    </a:ext>
                  </a:extLst>
                </a:gridCol>
                <a:gridCol w="2061905">
                  <a:extLst>
                    <a:ext uri="{9D8B030D-6E8A-4147-A177-3AD203B41FA5}">
                      <a16:colId xmlns:a16="http://schemas.microsoft.com/office/drawing/2014/main" val="3257275948"/>
                    </a:ext>
                  </a:extLst>
                </a:gridCol>
              </a:tblGrid>
              <a:tr h="420264">
                <a:tc>
                  <a:txBody>
                    <a:bodyPr/>
                    <a:lstStyle/>
                    <a:p>
                      <a:r>
                        <a:rPr lang="en-US"/>
                        <a:t>Name</a:t>
                      </a:r>
                    </a:p>
                  </a:txBody>
                  <a:tcPr/>
                </a:tc>
                <a:tc>
                  <a:txBody>
                    <a:bodyPr/>
                    <a:lstStyle/>
                    <a:p>
                      <a:r>
                        <a:rPr lang="en-US"/>
                        <a:t>SURG ROLE</a:t>
                      </a:r>
                      <a:endParaRPr lang="en-US">
                        <a:latin typeface="+mn-lt"/>
                      </a:endParaRPr>
                    </a:p>
                  </a:txBody>
                  <a:tcPr/>
                </a:tc>
                <a:tc>
                  <a:txBody>
                    <a:bodyPr/>
                    <a:lstStyle/>
                    <a:p>
                      <a:r>
                        <a:rPr lang="en-US"/>
                        <a:t>Committee Role</a:t>
                      </a:r>
                      <a:endParaRPr lang="en-US">
                        <a:latin typeface="+mn-lt"/>
                      </a:endParaRPr>
                    </a:p>
                  </a:txBody>
                  <a:tcPr/>
                </a:tc>
                <a:extLst>
                  <a:ext uri="{0D108BD9-81ED-4DB2-BD59-A6C34878D82A}">
                    <a16:rowId xmlns:a16="http://schemas.microsoft.com/office/drawing/2014/main" val="1369412296"/>
                  </a:ext>
                </a:extLst>
              </a:tr>
              <a:tr h="455286">
                <a:tc>
                  <a:txBody>
                    <a:bodyPr/>
                    <a:lstStyle/>
                    <a:p>
                      <a:pPr marL="0" marR="0">
                        <a:spcBef>
                          <a:spcPts val="0"/>
                        </a:spcBef>
                        <a:spcAft>
                          <a:spcPts val="0"/>
                        </a:spcAft>
                      </a:pPr>
                      <a:r>
                        <a:rPr lang="en-US" sz="2000">
                          <a:solidFill>
                            <a:srgbClr val="000000"/>
                          </a:solidFill>
                          <a:effectLst/>
                        </a:rPr>
                        <a:t>Chelsi </a:t>
                      </a:r>
                      <a:r>
                        <a:rPr lang="en-US" sz="2000" err="1">
                          <a:solidFill>
                            <a:srgbClr val="000000"/>
                          </a:solidFill>
                          <a:effectLst/>
                        </a:rPr>
                        <a:t>Cheatom</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Harm Reduction Program</a:t>
                      </a:r>
                      <a:endParaRPr lang="en-US" sz="2000">
                        <a:effectLst/>
                        <a:latin typeface="Calibri" panose="020F0502020204030204" pitchFamily="34" charset="0"/>
                      </a:endParaRPr>
                    </a:p>
                  </a:txBody>
                  <a:tcPr marL="68580" marR="68580" marT="0" marB="0"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Member</a:t>
                      </a:r>
                    </a:p>
                  </a:txBody>
                  <a:tcPr/>
                </a:tc>
                <a:extLst>
                  <a:ext uri="{0D108BD9-81ED-4DB2-BD59-A6C34878D82A}">
                    <a16:rowId xmlns:a16="http://schemas.microsoft.com/office/drawing/2014/main" val="2442129517"/>
                  </a:ext>
                </a:extLst>
              </a:tr>
              <a:tr h="455286">
                <a:tc>
                  <a:txBody>
                    <a:bodyPr/>
                    <a:lstStyle/>
                    <a:p>
                      <a:pPr marL="0" marR="0">
                        <a:spcBef>
                          <a:spcPts val="0"/>
                        </a:spcBef>
                        <a:spcAft>
                          <a:spcPts val="0"/>
                        </a:spcAft>
                      </a:pPr>
                      <a:r>
                        <a:rPr lang="en-US" sz="2000">
                          <a:solidFill>
                            <a:srgbClr val="000000"/>
                          </a:solidFill>
                          <a:effectLst/>
                        </a:rPr>
                        <a:t>Dr. Lesley Dickson</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Healthcare Provider with SUD Expertise</a:t>
                      </a:r>
                    </a:p>
                  </a:txBody>
                  <a:tcPr marL="68580" marR="68580" marT="0" marB="0" anchor="b"/>
                </a:tc>
                <a:tc>
                  <a:txBody>
                    <a:bodyPr/>
                    <a:lstStyle/>
                    <a:p>
                      <a:r>
                        <a:rPr lang="en-US" sz="2000"/>
                        <a:t>Member</a:t>
                      </a:r>
                    </a:p>
                  </a:txBody>
                  <a:tcPr/>
                </a:tc>
                <a:extLst>
                  <a:ext uri="{0D108BD9-81ED-4DB2-BD59-A6C34878D82A}">
                    <a16:rowId xmlns:a16="http://schemas.microsoft.com/office/drawing/2014/main" val="2352938545"/>
                  </a:ext>
                </a:extLst>
              </a:tr>
              <a:tr h="455286">
                <a:tc>
                  <a:txBody>
                    <a:bodyPr/>
                    <a:lstStyle/>
                    <a:p>
                      <a:pPr marL="0" marR="0">
                        <a:spcBef>
                          <a:spcPts val="0"/>
                        </a:spcBef>
                        <a:spcAft>
                          <a:spcPts val="0"/>
                        </a:spcAft>
                      </a:pPr>
                      <a:r>
                        <a:rPr lang="en-US" sz="2000">
                          <a:solidFill>
                            <a:srgbClr val="000000"/>
                          </a:solidFill>
                          <a:effectLst/>
                        </a:rPr>
                        <a:t>Jeffrey Iverson</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Person in Recovery from an SUD</a:t>
                      </a:r>
                      <a:endParaRPr lang="en-US" sz="2000">
                        <a:effectLst/>
                        <a:latin typeface="Calibri" panose="020F0502020204030204" pitchFamily="34" charset="0"/>
                      </a:endParaRPr>
                    </a:p>
                  </a:txBody>
                  <a:tcPr marL="68580" marR="68580" marT="0" marB="0" anchor="b"/>
                </a:tc>
                <a:tc>
                  <a:txBody>
                    <a:bodyPr/>
                    <a:lstStyle/>
                    <a:p>
                      <a:r>
                        <a:rPr lang="en-US" sz="2000"/>
                        <a:t>Member</a:t>
                      </a:r>
                    </a:p>
                  </a:txBody>
                  <a:tcPr/>
                </a:tc>
                <a:extLst>
                  <a:ext uri="{0D108BD9-81ED-4DB2-BD59-A6C34878D82A}">
                    <a16:rowId xmlns:a16="http://schemas.microsoft.com/office/drawing/2014/main" val="2050984925"/>
                  </a:ext>
                </a:extLst>
              </a:tr>
              <a:tr h="455286">
                <a:tc>
                  <a:txBody>
                    <a:bodyPr/>
                    <a:lstStyle/>
                    <a:p>
                      <a:pPr marL="0" marR="0">
                        <a:spcBef>
                          <a:spcPts val="0"/>
                        </a:spcBef>
                        <a:spcAft>
                          <a:spcPts val="0"/>
                        </a:spcAft>
                      </a:pPr>
                      <a:r>
                        <a:rPr lang="en-US" sz="2000">
                          <a:solidFill>
                            <a:srgbClr val="000000"/>
                          </a:solidFill>
                          <a:effectLst/>
                        </a:rPr>
                        <a:t>Lisa Lee</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effectLst/>
                        </a:rPr>
                        <a:t>Urban Human Services (Washoe County)</a:t>
                      </a:r>
                      <a:endParaRPr lang="en-US" sz="2000">
                        <a:effectLst/>
                        <a:latin typeface="Calibri" panose="020F0502020204030204" pitchFamily="34" charset="0"/>
                      </a:endParaRPr>
                    </a:p>
                  </a:txBody>
                  <a:tcPr marL="68580" marR="68580" marT="0" marB="0" anchor="b"/>
                </a:tc>
                <a:tc>
                  <a:txBody>
                    <a:bodyPr/>
                    <a:lstStyle/>
                    <a:p>
                      <a:r>
                        <a:rPr lang="en-US" sz="2000"/>
                        <a:t>Member</a:t>
                      </a:r>
                    </a:p>
                  </a:txBody>
                  <a:tcPr/>
                </a:tc>
                <a:extLst>
                  <a:ext uri="{0D108BD9-81ED-4DB2-BD59-A6C34878D82A}">
                    <a16:rowId xmlns:a16="http://schemas.microsoft.com/office/drawing/2014/main" val="2451197117"/>
                  </a:ext>
                </a:extLst>
              </a:tr>
              <a:tr h="455286">
                <a:tc>
                  <a:txBody>
                    <a:bodyPr/>
                    <a:lstStyle/>
                    <a:p>
                      <a:pPr marL="0" marR="0">
                        <a:spcBef>
                          <a:spcPts val="0"/>
                        </a:spcBef>
                        <a:spcAft>
                          <a:spcPts val="0"/>
                        </a:spcAft>
                      </a:pPr>
                      <a:r>
                        <a:rPr lang="en-US" sz="2000">
                          <a:effectLst/>
                        </a:rPr>
                        <a:t>Steve Shell</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1800" b="0" kern="1200">
                          <a:solidFill>
                            <a:schemeClr val="dk1"/>
                          </a:solidFill>
                          <a:effectLst/>
                        </a:rPr>
                        <a:t>Hospital</a:t>
                      </a:r>
                      <a:endParaRPr lang="en-US" sz="2000">
                        <a:effectLst/>
                        <a:latin typeface="Calibri" panose="020F0502020204030204" pitchFamily="34" charset="0"/>
                      </a:endParaRPr>
                    </a:p>
                  </a:txBody>
                  <a:tcPr marL="68580" marR="68580" marT="0" marB="0" anchor="b"/>
                </a:tc>
                <a:tc>
                  <a:txBody>
                    <a:bodyPr/>
                    <a:lstStyle/>
                    <a:p>
                      <a:r>
                        <a:rPr lang="en-US" sz="2000"/>
                        <a:t>Member</a:t>
                      </a:r>
                    </a:p>
                  </a:txBody>
                  <a:tcPr/>
                </a:tc>
                <a:extLst>
                  <a:ext uri="{0D108BD9-81ED-4DB2-BD59-A6C34878D82A}">
                    <a16:rowId xmlns:a16="http://schemas.microsoft.com/office/drawing/2014/main" val="3145281460"/>
                  </a:ext>
                </a:extLst>
              </a:tr>
              <a:tr h="455286">
                <a:tc>
                  <a:txBody>
                    <a:bodyPr/>
                    <a:lstStyle/>
                    <a:p>
                      <a:pPr marL="0" marR="0">
                        <a:spcBef>
                          <a:spcPts val="0"/>
                        </a:spcBef>
                        <a:spcAft>
                          <a:spcPts val="0"/>
                        </a:spcAft>
                      </a:pPr>
                      <a:r>
                        <a:rPr lang="en-US" sz="2000">
                          <a:solidFill>
                            <a:srgbClr val="000000"/>
                          </a:solidFill>
                          <a:effectLst/>
                        </a:rPr>
                        <a:t>Claire Thomas</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effectLst/>
                        </a:rPr>
                        <a:t>Assembly Majority Appointee</a:t>
                      </a:r>
                      <a:endParaRPr lang="en-US" sz="2000">
                        <a:effectLst/>
                        <a:latin typeface="Calibri" panose="020F0502020204030204" pitchFamily="34" charset="0"/>
                      </a:endParaRPr>
                    </a:p>
                  </a:txBody>
                  <a:tcPr marL="68580" marR="68580" marT="0" marB="0" anchor="b"/>
                </a:tc>
                <a:tc>
                  <a:txBody>
                    <a:bodyPr/>
                    <a:lstStyle/>
                    <a:p>
                      <a:r>
                        <a:rPr lang="en-US" sz="2000"/>
                        <a:t>Chair</a:t>
                      </a:r>
                    </a:p>
                  </a:txBody>
                  <a:tcPr/>
                </a:tc>
                <a:extLst>
                  <a:ext uri="{0D108BD9-81ED-4DB2-BD59-A6C34878D82A}">
                    <a16:rowId xmlns:a16="http://schemas.microsoft.com/office/drawing/2014/main" val="1422674504"/>
                  </a:ext>
                </a:extLst>
              </a:tr>
            </a:tbl>
          </a:graphicData>
        </a:graphic>
      </p:graphicFrame>
    </p:spTree>
    <p:extLst>
      <p:ext uri="{BB962C8B-B14F-4D97-AF65-F5344CB8AC3E}">
        <p14:creationId xmlns:p14="http://schemas.microsoft.com/office/powerpoint/2010/main" val="1362802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608A-F088-F47E-7A27-60DD87BD6BA8}"/>
              </a:ext>
            </a:extLst>
          </p:cNvPr>
          <p:cNvSpPr>
            <a:spLocks noGrp="1"/>
          </p:cNvSpPr>
          <p:nvPr>
            <p:ph type="title"/>
          </p:nvPr>
        </p:nvSpPr>
        <p:spPr/>
        <p:txBody>
          <a:bodyPr/>
          <a:lstStyle/>
          <a:p>
            <a:r>
              <a:rPr lang="en-US"/>
              <a:t>Presentations Provided</a:t>
            </a:r>
            <a:endParaRPr lang="en-US" i="1"/>
          </a:p>
        </p:txBody>
      </p:sp>
      <p:sp>
        <p:nvSpPr>
          <p:cNvPr id="3" name="Content Placeholder 2">
            <a:extLst>
              <a:ext uri="{FF2B5EF4-FFF2-40B4-BE49-F238E27FC236}">
                <a16:creationId xmlns:a16="http://schemas.microsoft.com/office/drawing/2014/main" id="{B96E94CB-7CDF-4157-8762-2BA39DB7A558}"/>
              </a:ext>
            </a:extLst>
          </p:cNvPr>
          <p:cNvSpPr>
            <a:spLocks noGrp="1"/>
          </p:cNvSpPr>
          <p:nvPr>
            <p:ph sz="half" idx="1"/>
          </p:nvPr>
        </p:nvSpPr>
        <p:spPr/>
        <p:txBody>
          <a:bodyPr>
            <a:noAutofit/>
          </a:bodyPr>
          <a:lstStyle/>
          <a:p>
            <a:pPr marL="45720" indent="0">
              <a:buNone/>
            </a:pPr>
            <a:r>
              <a:rPr lang="en-US" sz="2800" u="sng"/>
              <a:t>April 25, 2022</a:t>
            </a:r>
          </a:p>
          <a:p>
            <a:r>
              <a:rPr lang="en-US" sz="2800" i="1"/>
              <a:t>Overview of Substance Use Treatment and Recovery Programs</a:t>
            </a:r>
            <a:r>
              <a:rPr lang="en-US" sz="2800"/>
              <a:t>, Dr. Stephanie Woodard, DPBH</a:t>
            </a:r>
          </a:p>
          <a:p>
            <a:r>
              <a:rPr lang="en-US" sz="2800" i="1"/>
              <a:t>Recommendations for Presentation from Subject Matter Experts, </a:t>
            </a:r>
            <a:r>
              <a:rPr lang="en-US" sz="2800"/>
              <a:t>Terry Kerns, PhD, Substance Use Law Enforcement Coordinator</a:t>
            </a:r>
          </a:p>
        </p:txBody>
      </p:sp>
      <p:sp>
        <p:nvSpPr>
          <p:cNvPr id="4" name="Content Placeholder 3">
            <a:extLst>
              <a:ext uri="{FF2B5EF4-FFF2-40B4-BE49-F238E27FC236}">
                <a16:creationId xmlns:a16="http://schemas.microsoft.com/office/drawing/2014/main" id="{E9D8E1CA-58AD-94F9-4A1D-261EAAE8BCB3}"/>
              </a:ext>
            </a:extLst>
          </p:cNvPr>
          <p:cNvSpPr>
            <a:spLocks noGrp="1"/>
          </p:cNvSpPr>
          <p:nvPr>
            <p:ph sz="half" idx="2"/>
          </p:nvPr>
        </p:nvSpPr>
        <p:spPr/>
        <p:txBody>
          <a:bodyPr>
            <a:normAutofit/>
          </a:bodyPr>
          <a:lstStyle/>
          <a:p>
            <a:pPr marL="45720" indent="0">
              <a:buNone/>
            </a:pPr>
            <a:r>
              <a:rPr lang="en-US" sz="2800" u="sng"/>
              <a:t>May 16, 2022</a:t>
            </a:r>
          </a:p>
          <a:p>
            <a:pPr marL="45720" indent="0">
              <a:spcBef>
                <a:spcPts val="600"/>
              </a:spcBef>
              <a:spcAft>
                <a:spcPts val="600"/>
              </a:spcAft>
              <a:buNone/>
            </a:pPr>
            <a:r>
              <a:rPr lang="en-US" sz="2800" i="1"/>
              <a:t>Presentation on Medication Assisted Treatment and Bridge Program:</a:t>
            </a:r>
          </a:p>
          <a:p>
            <a:pPr lvl="1"/>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Dr. Lesley Dickson, Las Vegas Medical Director for the Center for Behavioral Health</a:t>
            </a:r>
            <a:endParaRPr lang="en-US" sz="2800">
              <a:effectLst/>
              <a:latin typeface="Century Gothic" panose="020B0502020202020204" pitchFamily="34" charset="0"/>
              <a:ea typeface="Times New Roman" panose="02020603050405020304" pitchFamily="18" charset="0"/>
              <a:cs typeface="Times New Roman" panose="02020603050405020304" pitchFamily="18" charset="0"/>
            </a:endParaRPr>
          </a:p>
          <a:p>
            <a:pPr lvl="1"/>
            <a:endParaRPr lang="en-US" sz="2400"/>
          </a:p>
          <a:p>
            <a:endParaRPr lang="en-US" sz="2400" i="1"/>
          </a:p>
        </p:txBody>
      </p:sp>
    </p:spTree>
    <p:extLst>
      <p:ext uri="{BB962C8B-B14F-4D97-AF65-F5344CB8AC3E}">
        <p14:creationId xmlns:p14="http://schemas.microsoft.com/office/powerpoint/2010/main" val="2012486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608A-F088-F47E-7A27-60DD87BD6BA8}"/>
              </a:ext>
            </a:extLst>
          </p:cNvPr>
          <p:cNvSpPr>
            <a:spLocks noGrp="1"/>
          </p:cNvSpPr>
          <p:nvPr>
            <p:ph type="title"/>
          </p:nvPr>
        </p:nvSpPr>
        <p:spPr/>
        <p:txBody>
          <a:bodyPr/>
          <a:lstStyle/>
          <a:p>
            <a:r>
              <a:rPr lang="en-US"/>
              <a:t>Pending Future Presentations</a:t>
            </a:r>
            <a:endParaRPr lang="en-US" i="1"/>
          </a:p>
        </p:txBody>
      </p:sp>
      <p:sp>
        <p:nvSpPr>
          <p:cNvPr id="8" name="Content Placeholder 7">
            <a:extLst>
              <a:ext uri="{FF2B5EF4-FFF2-40B4-BE49-F238E27FC236}">
                <a16:creationId xmlns:a16="http://schemas.microsoft.com/office/drawing/2014/main" id="{A3EE3EC2-3F23-8AE6-39B7-B1222F9E9B4A}"/>
              </a:ext>
            </a:extLst>
          </p:cNvPr>
          <p:cNvSpPr>
            <a:spLocks noGrp="1"/>
          </p:cNvSpPr>
          <p:nvPr>
            <p:ph sz="half" idx="1"/>
          </p:nvPr>
        </p:nvSpPr>
        <p:spPr>
          <a:xfrm>
            <a:off x="1143000" y="2057399"/>
            <a:ext cx="9875520" cy="4023360"/>
          </a:xfrm>
        </p:spPr>
        <p:txBody>
          <a:bodyPr>
            <a:normAutofit/>
          </a:bodyPr>
          <a:lstStyle/>
          <a:p>
            <a:r>
              <a:rPr lang="en-US" sz="2800"/>
              <a:t>July and August</a:t>
            </a:r>
          </a:p>
          <a:p>
            <a:r>
              <a:rPr lang="en-US" sz="2800"/>
              <a:t>Kailin See, Washington Heights Corner Project, Safe Consumption Sites</a:t>
            </a:r>
          </a:p>
          <a:p>
            <a:r>
              <a:rPr lang="en-US" sz="2800"/>
              <a:t>Tina </a:t>
            </a:r>
            <a:r>
              <a:rPr lang="en-US" sz="2800" err="1"/>
              <a:t>Willauer</a:t>
            </a:r>
            <a:r>
              <a:rPr lang="en-US" sz="2800"/>
              <a:t>, Children and Family Futures, Embedding Case Workers and Peer Recovery Support Specialists within Child Welfare</a:t>
            </a:r>
          </a:p>
          <a:p>
            <a:r>
              <a:rPr lang="en-US" sz="2800"/>
              <a:t>Adelson Clinic, Child and Adolescent Treatment</a:t>
            </a:r>
          </a:p>
          <a:p>
            <a:r>
              <a:rPr lang="en-US" sz="2800"/>
              <a:t>Foundation for Recovery</a:t>
            </a:r>
          </a:p>
          <a:p>
            <a:endParaRPr lang="en-US" sz="2800"/>
          </a:p>
        </p:txBody>
      </p:sp>
    </p:spTree>
    <p:extLst>
      <p:ext uri="{BB962C8B-B14F-4D97-AF65-F5344CB8AC3E}">
        <p14:creationId xmlns:p14="http://schemas.microsoft.com/office/powerpoint/2010/main" val="590704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8B872-881C-A3E8-7DF8-6978DD1CE40F}"/>
              </a:ext>
            </a:extLst>
          </p:cNvPr>
          <p:cNvSpPr>
            <a:spLocks noGrp="1"/>
          </p:cNvSpPr>
          <p:nvPr>
            <p:ph type="title"/>
          </p:nvPr>
        </p:nvSpPr>
        <p:spPr/>
        <p:txBody>
          <a:bodyPr/>
          <a:lstStyle/>
          <a:p>
            <a:r>
              <a:rPr lang="en-US"/>
              <a:t>Weighted Recommendations Under Review from Presentations</a:t>
            </a:r>
          </a:p>
        </p:txBody>
      </p:sp>
      <p:sp>
        <p:nvSpPr>
          <p:cNvPr id="3" name="Content Placeholder 2">
            <a:extLst>
              <a:ext uri="{FF2B5EF4-FFF2-40B4-BE49-F238E27FC236}">
                <a16:creationId xmlns:a16="http://schemas.microsoft.com/office/drawing/2014/main" id="{4136018E-E750-58DC-9290-E22E3678E094}"/>
              </a:ext>
            </a:extLst>
          </p:cNvPr>
          <p:cNvSpPr>
            <a:spLocks noGrp="1"/>
          </p:cNvSpPr>
          <p:nvPr>
            <p:ph idx="1"/>
          </p:nvPr>
        </p:nvSpPr>
        <p:spPr/>
        <p:txBody>
          <a:bodyPr>
            <a:normAutofit fontScale="92500"/>
          </a:bodyPr>
          <a:lstStyle/>
          <a:p>
            <a:r>
              <a:rPr lang="en-US"/>
              <a:t>Expand access to MAT and recovery supports for OUD, limit barriers to individuals seeking treatment regardless of the ability to pay, and encourage the use of hub and spoke systems, as well as recovery support (Dr. Woodard) (Weighted score=150)</a:t>
            </a:r>
          </a:p>
          <a:p>
            <a:r>
              <a:rPr lang="en-US"/>
              <a:t>Establish a bridge MAT program in emergency departments (Dr. Woodard) (Weighted score=140)</a:t>
            </a:r>
          </a:p>
          <a:p>
            <a:r>
              <a:rPr lang="en-US">
                <a:effectLst/>
                <a:latin typeface="Times New Roman" panose="02020603050405020304" pitchFamily="18" charset="0"/>
                <a:ea typeface="Calibri" panose="020F0502020204030204" pitchFamily="34" charset="0"/>
              </a:rPr>
              <a:t>Use and promote telehealth for MAT, considering the modifications that have been made under the emergency policies (Dr. Woodard and Dr. Capurro) (Weighted score=100)</a:t>
            </a:r>
          </a:p>
          <a:p>
            <a:r>
              <a:rPr lang="en-US" sz="2400" i="0">
                <a:effectLst/>
              </a:rPr>
              <a:t>Engage individuals with lived experience in programming design considerations (Dr. Woodard) (Weighted Score=80)</a:t>
            </a:r>
            <a:endParaRPr lang="en-US">
              <a:effectLst/>
              <a:latin typeface="Times New Roman" panose="02020603050405020304" pitchFamily="18" charset="0"/>
              <a:ea typeface="Calibri" panose="020F0502020204030204" pitchFamily="34" charset="0"/>
            </a:endParaRPr>
          </a:p>
          <a:p>
            <a:r>
              <a:rPr lang="en-US">
                <a:effectLst/>
                <a:latin typeface="Times New Roman" panose="02020603050405020304" pitchFamily="18" charset="0"/>
                <a:ea typeface="Calibri" panose="020F0502020204030204" pitchFamily="34" charset="0"/>
              </a:rPr>
              <a:t>Implement follow ups and referrals to support and care; linkage of care for incarcerated court involved individuals and pregnant women with OUD (Dr. Woodard) (Weighted score=70)</a:t>
            </a:r>
          </a:p>
        </p:txBody>
      </p:sp>
    </p:spTree>
    <p:extLst>
      <p:ext uri="{BB962C8B-B14F-4D97-AF65-F5344CB8AC3E}">
        <p14:creationId xmlns:p14="http://schemas.microsoft.com/office/powerpoint/2010/main" val="1560177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E128-4488-1A0F-CBA4-8D7BB14D02D6}"/>
              </a:ext>
            </a:extLst>
          </p:cNvPr>
          <p:cNvSpPr>
            <a:spLocks noGrp="1"/>
          </p:cNvSpPr>
          <p:nvPr>
            <p:ph type="title"/>
          </p:nvPr>
        </p:nvSpPr>
        <p:spPr/>
        <p:txBody>
          <a:bodyPr>
            <a:normAutofit fontScale="90000"/>
          </a:bodyPr>
          <a:lstStyle/>
          <a:p>
            <a:r>
              <a:rPr lang="en-US"/>
              <a:t>Weighted Recommendations Under Review from Presentations (Continued)</a:t>
            </a:r>
          </a:p>
        </p:txBody>
      </p:sp>
      <p:sp>
        <p:nvSpPr>
          <p:cNvPr id="3" name="Content Placeholder 2">
            <a:extLst>
              <a:ext uri="{FF2B5EF4-FFF2-40B4-BE49-F238E27FC236}">
                <a16:creationId xmlns:a16="http://schemas.microsoft.com/office/drawing/2014/main" id="{982173C9-F91F-298B-0127-6D190FD6A12E}"/>
              </a:ext>
            </a:extLst>
          </p:cNvPr>
          <p:cNvSpPr>
            <a:spLocks noGrp="1"/>
          </p:cNvSpPr>
          <p:nvPr>
            <p:ph idx="1"/>
          </p:nvPr>
        </p:nvSpPr>
        <p:spPr/>
        <p:txBody>
          <a:bodyPr>
            <a:normAutofit lnSpcReduction="10000"/>
          </a:bodyPr>
          <a:lstStyle/>
          <a:p>
            <a:r>
              <a:rPr lang="en-US"/>
              <a:t>Invest in behavioral health workforce mitigating stress and burn out covid-19 has caused (Dr. Freeman, DCFS) (weighted score=40)</a:t>
            </a:r>
          </a:p>
          <a:p>
            <a:r>
              <a:rPr lang="en-US"/>
              <a:t>Consider the parity in coverage and participation in a statewide hub and spoke model across all payers with limitations on fail-first treatment options, prior authorization, and coverage limits (Dr. Woodard and Dr. </a:t>
            </a:r>
            <a:r>
              <a:rPr lang="en-US" err="1"/>
              <a:t>Capurro</a:t>
            </a:r>
            <a:r>
              <a:rPr lang="en-US"/>
              <a:t>) (weighted score=30)</a:t>
            </a:r>
          </a:p>
          <a:p>
            <a:r>
              <a:rPr lang="en-US"/>
              <a:t>Provide educational opportunities to increase competency of clinicians providing adolescent care (overlap) (Mark </a:t>
            </a:r>
            <a:r>
              <a:rPr lang="en-US" err="1"/>
              <a:t>Disselkoen</a:t>
            </a:r>
            <a:r>
              <a:rPr lang="en-US"/>
              <a:t>, CASAT) (weighted score=20)</a:t>
            </a:r>
          </a:p>
          <a:p>
            <a:r>
              <a:rPr lang="en-US"/>
              <a:t>Proactively develop and implement a state plan/infrastructure for pediatric disaster behavioral health response and recovery as well as general hospital consultation-liaison services and more effort in youth substance use disorder services (Dr. Freeman, DCFS) (weighted score =20)</a:t>
            </a:r>
          </a:p>
          <a:p>
            <a:endParaRPr lang="en-US"/>
          </a:p>
        </p:txBody>
      </p:sp>
    </p:spTree>
    <p:extLst>
      <p:ext uri="{BB962C8B-B14F-4D97-AF65-F5344CB8AC3E}">
        <p14:creationId xmlns:p14="http://schemas.microsoft.com/office/powerpoint/2010/main" val="1877505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4310-1CB6-ACC2-FAEA-8276E2B45497}"/>
              </a:ext>
            </a:extLst>
          </p:cNvPr>
          <p:cNvSpPr>
            <a:spLocks noGrp="1"/>
          </p:cNvSpPr>
          <p:nvPr>
            <p:ph type="title"/>
          </p:nvPr>
        </p:nvSpPr>
        <p:spPr/>
        <p:txBody>
          <a:bodyPr>
            <a:normAutofit fontScale="90000"/>
          </a:bodyPr>
          <a:lstStyle/>
          <a:p>
            <a:r>
              <a:rPr lang="en-US"/>
              <a:t>Weighted Recommendations Under Review from Presentations (Continued)</a:t>
            </a:r>
          </a:p>
        </p:txBody>
      </p:sp>
      <p:sp>
        <p:nvSpPr>
          <p:cNvPr id="3" name="Content Placeholder 2">
            <a:extLst>
              <a:ext uri="{FF2B5EF4-FFF2-40B4-BE49-F238E27FC236}">
                <a16:creationId xmlns:a16="http://schemas.microsoft.com/office/drawing/2014/main" id="{FC9C9728-DA57-99C3-8031-1B5C0D0233FB}"/>
              </a:ext>
            </a:extLst>
          </p:cNvPr>
          <p:cNvSpPr>
            <a:spLocks noGrp="1"/>
          </p:cNvSpPr>
          <p:nvPr>
            <p:ph idx="1"/>
          </p:nvPr>
        </p:nvSpPr>
        <p:spPr/>
        <p:txBody>
          <a:bodyPr>
            <a:normAutofit/>
          </a:bodyPr>
          <a:lstStyle/>
          <a:p>
            <a:r>
              <a:rPr lang="en-US"/>
              <a:t>Significantly increased capacity is needed for intensive care coordination to facilitate transitions and to divert youth at risk of higher level of care and/or system involvement. Support the mental health needs of youth in the child welfare system. Fully support alternative funding and service delivery models for intensive care coordination (Dr. Freeman, DCFS) (weighted score=10)</a:t>
            </a:r>
          </a:p>
          <a:p>
            <a:r>
              <a:rPr lang="en-US"/>
              <a:t>Consider radical changes to recruitment, retention, and compensation of state frontline health care workers (Dr. Freeman, DCFS) (weighted score=10)</a:t>
            </a:r>
          </a:p>
          <a:p>
            <a:endParaRPr lang="en-US"/>
          </a:p>
        </p:txBody>
      </p:sp>
    </p:spTree>
    <p:extLst>
      <p:ext uri="{BB962C8B-B14F-4D97-AF65-F5344CB8AC3E}">
        <p14:creationId xmlns:p14="http://schemas.microsoft.com/office/powerpoint/2010/main" val="4148671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997B19-D570-4764-B73E-47B51B6E7979}"/>
              </a:ext>
            </a:extLst>
          </p:cNvPr>
          <p:cNvSpPr>
            <a:spLocks noGrp="1"/>
          </p:cNvSpPr>
          <p:nvPr>
            <p:ph type="title"/>
          </p:nvPr>
        </p:nvSpPr>
        <p:spPr>
          <a:xfrm>
            <a:off x="889977" y="1736727"/>
            <a:ext cx="10515600" cy="2286634"/>
          </a:xfrm>
        </p:spPr>
        <p:txBody>
          <a:bodyPr/>
          <a:lstStyle/>
          <a:p>
            <a:r>
              <a:rPr lang="en-US" dirty="0">
                <a:latin typeface="Times New Roman" panose="02020603050405020304" pitchFamily="18" charset="0"/>
                <a:cs typeface="Times New Roman" panose="02020603050405020304" pitchFamily="18" charset="0"/>
              </a:rPr>
              <a:t>2.	Public Comment</a:t>
            </a:r>
            <a:br>
              <a:rPr lang="en-US" dirty="0">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722F694-8920-4321-87E8-B7CBD3F60262}"/>
              </a:ext>
            </a:extLst>
          </p:cNvPr>
          <p:cNvSpPr>
            <a:spLocks noGrp="1"/>
          </p:cNvSpPr>
          <p:nvPr>
            <p:ph type="body" idx="1"/>
          </p:nvPr>
        </p:nvSpPr>
        <p:spPr>
          <a:xfrm>
            <a:off x="1000662" y="3429000"/>
            <a:ext cx="10515600" cy="1500187"/>
          </a:xfrm>
        </p:spPr>
        <p:txBody>
          <a:bodyPr/>
          <a:lstStyle/>
          <a:p>
            <a:r>
              <a:rPr lang="en-US" dirty="0"/>
              <a:t>(Discussion Only.)</a:t>
            </a:r>
          </a:p>
        </p:txBody>
      </p:sp>
    </p:spTree>
    <p:extLst>
      <p:ext uri="{BB962C8B-B14F-4D97-AF65-F5344CB8AC3E}">
        <p14:creationId xmlns:p14="http://schemas.microsoft.com/office/powerpoint/2010/main" val="4066419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8B872-881C-A3E8-7DF8-6978DD1CE40F}"/>
              </a:ext>
            </a:extLst>
          </p:cNvPr>
          <p:cNvSpPr>
            <a:spLocks noGrp="1"/>
          </p:cNvSpPr>
          <p:nvPr>
            <p:ph type="title"/>
          </p:nvPr>
        </p:nvSpPr>
        <p:spPr/>
        <p:txBody>
          <a:bodyPr/>
          <a:lstStyle/>
          <a:p>
            <a:r>
              <a:rPr lang="en-US"/>
              <a:t>Weighted Recommendations Under Review from Members</a:t>
            </a:r>
          </a:p>
        </p:txBody>
      </p:sp>
      <p:sp>
        <p:nvSpPr>
          <p:cNvPr id="3" name="Content Placeholder 2">
            <a:extLst>
              <a:ext uri="{FF2B5EF4-FFF2-40B4-BE49-F238E27FC236}">
                <a16:creationId xmlns:a16="http://schemas.microsoft.com/office/drawing/2014/main" id="{4136018E-E750-58DC-9290-E22E3678E094}"/>
              </a:ext>
            </a:extLst>
          </p:cNvPr>
          <p:cNvSpPr>
            <a:spLocks noGrp="1"/>
          </p:cNvSpPr>
          <p:nvPr>
            <p:ph idx="1"/>
          </p:nvPr>
        </p:nvSpPr>
        <p:spPr/>
        <p:txBody>
          <a:bodyPr>
            <a:normAutofit/>
          </a:bodyPr>
          <a:lstStyle/>
          <a:p>
            <a:r>
              <a:rPr lang="en-US" sz="2000" b="0" i="0">
                <a:solidFill>
                  <a:srgbClr val="000000"/>
                </a:solidFill>
                <a:effectLst/>
              </a:rPr>
              <a:t>Ensure that BIPOC communities are receiving overdose prevention, recognition, and reversal training and overdose prevention supplies such as fentanyl test strips and naloxone to reduce fatal overdoses among Black and Latinx/Hispanic individuals in Nevada (Lisa Lee) (Weighted Score=50)</a:t>
            </a:r>
          </a:p>
          <a:p>
            <a:r>
              <a:rPr lang="en-US" sz="2000" i="0">
                <a:effectLst/>
              </a:rPr>
              <a:t>Fiscal support the Nevada Certification Board to expand PRSS, CHW, PS, and doula certification in Nevada to expand our workforce and ameliorate drug related harms in Nevada</a:t>
            </a:r>
            <a:r>
              <a:rPr lang="en-US" sz="2000">
                <a:solidFill>
                  <a:srgbClr val="000000"/>
                </a:solidFill>
              </a:rPr>
              <a:t> (Lisa Lee) (Weighted Score=30)</a:t>
            </a:r>
          </a:p>
          <a:p>
            <a:endParaRPr lang="en-US" sz="2000" i="0">
              <a:effectLst/>
            </a:endParaRPr>
          </a:p>
          <a:p>
            <a:endParaRPr lang="en-US" sz="2000"/>
          </a:p>
        </p:txBody>
      </p:sp>
    </p:spTree>
    <p:extLst>
      <p:ext uri="{BB962C8B-B14F-4D97-AF65-F5344CB8AC3E}">
        <p14:creationId xmlns:p14="http://schemas.microsoft.com/office/powerpoint/2010/main" val="1039315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9D53F-3762-BD4E-4C3C-AC2CE91D5AE0}"/>
              </a:ext>
            </a:extLst>
          </p:cNvPr>
          <p:cNvSpPr>
            <a:spLocks noGrp="1"/>
          </p:cNvSpPr>
          <p:nvPr>
            <p:ph type="title"/>
          </p:nvPr>
        </p:nvSpPr>
        <p:spPr/>
        <p:txBody>
          <a:bodyPr/>
          <a:lstStyle/>
          <a:p>
            <a:r>
              <a:rPr lang="en-US"/>
              <a:t>Additional Recommendations from Presentations</a:t>
            </a:r>
          </a:p>
        </p:txBody>
      </p:sp>
      <p:sp>
        <p:nvSpPr>
          <p:cNvPr id="3" name="Content Placeholder 2">
            <a:extLst>
              <a:ext uri="{FF2B5EF4-FFF2-40B4-BE49-F238E27FC236}">
                <a16:creationId xmlns:a16="http://schemas.microsoft.com/office/drawing/2014/main" id="{B0C68F07-5B3D-C8A5-72D5-317A2CC30DCB}"/>
              </a:ext>
            </a:extLst>
          </p:cNvPr>
          <p:cNvSpPr>
            <a:spLocks noGrp="1"/>
          </p:cNvSpPr>
          <p:nvPr>
            <p:ph idx="1"/>
          </p:nvPr>
        </p:nvSpPr>
        <p:spPr/>
        <p:txBody>
          <a:bodyPr>
            <a:normAutofit/>
          </a:bodyPr>
          <a:lstStyle/>
          <a:p>
            <a:r>
              <a:rPr lang="en-US"/>
              <a:t>Provide incentives for waivered prescribers, and support MAT decision making between individual and provider (Dr. Woodard and Dr. </a:t>
            </a:r>
            <a:r>
              <a:rPr lang="en-US" err="1"/>
              <a:t>Capurro</a:t>
            </a:r>
            <a:r>
              <a:rPr lang="en-US"/>
              <a:t>)</a:t>
            </a:r>
          </a:p>
          <a:p>
            <a:r>
              <a:rPr lang="en-US"/>
              <a:t>Support psychological first aid for students, and co-locate integrated supports with mental health and SUD professionals working side by side in schools (Catherine Lowden)</a:t>
            </a:r>
          </a:p>
          <a:p>
            <a:r>
              <a:rPr lang="en-US"/>
              <a:t>Increase number of beds for youth with developmental disabilities, with 24-hour placements, and provide more intensive in-home services, foster care and service coordination (Dr. Elaine Brown and Jessica Adams)</a:t>
            </a:r>
          </a:p>
          <a:p>
            <a:r>
              <a:rPr lang="en-US"/>
              <a:t>Residential intervention with oversight and attention to best practices, connecting to communities, families and aftercare (Elizabeth Manley)</a:t>
            </a:r>
          </a:p>
          <a:p>
            <a:pPr lvl="1"/>
            <a:endParaRPr lang="en-US"/>
          </a:p>
          <a:p>
            <a:endParaRPr lang="en-US"/>
          </a:p>
          <a:p>
            <a:endParaRPr lang="en-US"/>
          </a:p>
          <a:p>
            <a:endParaRPr lang="en-US"/>
          </a:p>
          <a:p>
            <a:endParaRPr lang="en-US"/>
          </a:p>
        </p:txBody>
      </p:sp>
    </p:spTree>
    <p:extLst>
      <p:ext uri="{BB962C8B-B14F-4D97-AF65-F5344CB8AC3E}">
        <p14:creationId xmlns:p14="http://schemas.microsoft.com/office/powerpoint/2010/main" val="1496680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21D75-5EBF-4680-CE07-1AE36BB88CED}"/>
              </a:ext>
            </a:extLst>
          </p:cNvPr>
          <p:cNvSpPr>
            <a:spLocks noGrp="1"/>
          </p:cNvSpPr>
          <p:nvPr>
            <p:ph type="title"/>
          </p:nvPr>
        </p:nvSpPr>
        <p:spPr/>
        <p:txBody>
          <a:bodyPr/>
          <a:lstStyle/>
          <a:p>
            <a:r>
              <a:rPr lang="en-US"/>
              <a:t>Additional Recommendations from Presentations</a:t>
            </a:r>
          </a:p>
        </p:txBody>
      </p:sp>
      <p:sp>
        <p:nvSpPr>
          <p:cNvPr id="3" name="Content Placeholder 2">
            <a:extLst>
              <a:ext uri="{FF2B5EF4-FFF2-40B4-BE49-F238E27FC236}">
                <a16:creationId xmlns:a16="http://schemas.microsoft.com/office/drawing/2014/main" id="{65140949-DF42-7557-4E4E-496BA29B0F9C}"/>
              </a:ext>
            </a:extLst>
          </p:cNvPr>
          <p:cNvSpPr>
            <a:spLocks noGrp="1"/>
          </p:cNvSpPr>
          <p:nvPr>
            <p:ph idx="1"/>
          </p:nvPr>
        </p:nvSpPr>
        <p:spPr>
          <a:xfrm>
            <a:off x="1143000" y="2057399"/>
            <a:ext cx="10228811" cy="4426527"/>
          </a:xfrm>
        </p:spPr>
        <p:txBody>
          <a:bodyPr>
            <a:normAutofit fontScale="92500" lnSpcReduction="20000"/>
          </a:bodyPr>
          <a:lstStyle/>
          <a:p>
            <a:pPr marL="45720" indent="0">
              <a:buNone/>
            </a:pPr>
            <a:r>
              <a:rPr lang="en-US"/>
              <a:t>Many recommendations were made by Dr. Megan Freeman and Dr. Andrew Freeman, DCFS, including the following:</a:t>
            </a:r>
          </a:p>
          <a:p>
            <a:endParaRPr lang="en-US" sz="900"/>
          </a:p>
          <a:p>
            <a:pPr lvl="1">
              <a:lnSpc>
                <a:spcPct val="120000"/>
              </a:lnSpc>
            </a:pPr>
            <a:r>
              <a:rPr lang="en-US" sz="1900"/>
              <a:t>Mobile Crisis Team safety checks;</a:t>
            </a:r>
          </a:p>
          <a:p>
            <a:pPr lvl="1">
              <a:lnSpc>
                <a:spcPct val="120000"/>
              </a:lnSpc>
            </a:pPr>
            <a:r>
              <a:rPr lang="en-US" sz="1900"/>
              <a:t>Co-response models with true para-response professionals;</a:t>
            </a:r>
          </a:p>
          <a:p>
            <a:pPr lvl="1">
              <a:lnSpc>
                <a:spcPct val="120000"/>
              </a:lnSpc>
            </a:pPr>
            <a:r>
              <a:rPr lang="en-US" sz="1900"/>
              <a:t>Intensive in-home services, peer operated respite care, and short-term residential facilities;</a:t>
            </a:r>
          </a:p>
          <a:p>
            <a:pPr lvl="1">
              <a:lnSpc>
                <a:spcPct val="120000"/>
              </a:lnSpc>
            </a:pPr>
            <a:r>
              <a:rPr lang="en-US" sz="1900"/>
              <a:t>Expand clinical quality oversight of residential care systems, and support facilities remediation;</a:t>
            </a:r>
          </a:p>
          <a:p>
            <a:pPr lvl="1">
              <a:lnSpc>
                <a:spcPct val="120000"/>
              </a:lnSpc>
            </a:pPr>
            <a:r>
              <a:rPr lang="en-US" sz="1900"/>
              <a:t>Develop and implement state plan/infrastructure for pediatric disaster behavioral health response and recovery, as well as hospital consultation-liaison services for youth SUD;</a:t>
            </a:r>
          </a:p>
          <a:p>
            <a:pPr lvl="1">
              <a:lnSpc>
                <a:spcPct val="120000"/>
              </a:lnSpc>
            </a:pPr>
            <a:r>
              <a:rPr lang="en-US" sz="1900"/>
              <a:t>Increase timely data collection and research to identify and respond to youth mental health needs with resiliency-based solutions;</a:t>
            </a:r>
          </a:p>
          <a:p>
            <a:pPr lvl="1">
              <a:lnSpc>
                <a:spcPct val="120000"/>
              </a:lnSpc>
            </a:pPr>
            <a:r>
              <a:rPr lang="en-US" sz="1900"/>
              <a:t>Consider ways to get all payers in the system to reimburse for crisis services and include federal funding for access to services; and</a:t>
            </a:r>
          </a:p>
          <a:p>
            <a:pPr lvl="1">
              <a:lnSpc>
                <a:spcPct val="120000"/>
              </a:lnSpc>
            </a:pPr>
            <a:r>
              <a:rPr lang="en-US" sz="1900"/>
              <a:t>Invest in and expand masters level clinicians’ programs.</a:t>
            </a:r>
          </a:p>
          <a:p>
            <a:pPr lvl="1"/>
            <a:endParaRPr lang="en-US" sz="800"/>
          </a:p>
          <a:p>
            <a:endParaRPr lang="en-US" sz="800"/>
          </a:p>
        </p:txBody>
      </p:sp>
    </p:spTree>
    <p:extLst>
      <p:ext uri="{BB962C8B-B14F-4D97-AF65-F5344CB8AC3E}">
        <p14:creationId xmlns:p14="http://schemas.microsoft.com/office/powerpoint/2010/main" val="262041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9C02A-8D91-41B3-98DC-550C1748DCCB}"/>
              </a:ext>
            </a:extLst>
          </p:cNvPr>
          <p:cNvSpPr>
            <a:spLocks noGrp="1"/>
          </p:cNvSpPr>
          <p:nvPr>
            <p:ph type="ctrTitle"/>
          </p:nvPr>
        </p:nvSpPr>
        <p:spPr/>
        <p:txBody>
          <a:bodyPr>
            <a:normAutofit fontScale="90000"/>
          </a:bodyPr>
          <a:lstStyle/>
          <a:p>
            <a:br>
              <a:rPr lang="en-US"/>
            </a:br>
            <a:br>
              <a:rPr lang="en-US"/>
            </a:br>
            <a:br>
              <a:rPr lang="en-US"/>
            </a:br>
            <a:br>
              <a:rPr lang="en-US"/>
            </a:br>
            <a:br>
              <a:rPr lang="en-US"/>
            </a:br>
            <a:r>
              <a:rPr lang="en-US" sz="6000"/>
              <a:t>RESPONSE Subcommittee </a:t>
            </a:r>
            <a:endParaRPr lang="en-US"/>
          </a:p>
        </p:txBody>
      </p:sp>
      <p:sp>
        <p:nvSpPr>
          <p:cNvPr id="4" name="Subtitle 3">
            <a:extLst>
              <a:ext uri="{FF2B5EF4-FFF2-40B4-BE49-F238E27FC236}">
                <a16:creationId xmlns:a16="http://schemas.microsoft.com/office/drawing/2014/main" id="{0D9B2CE6-68D5-FF9B-FE4C-5BFE99C8475B}"/>
              </a:ext>
            </a:extLst>
          </p:cNvPr>
          <p:cNvSpPr>
            <a:spLocks noGrp="1"/>
          </p:cNvSpPr>
          <p:nvPr>
            <p:ph type="subTitle" idx="1"/>
          </p:nvPr>
        </p:nvSpPr>
        <p:spPr/>
        <p:txBody>
          <a:bodyPr/>
          <a:lstStyle/>
          <a:p>
            <a:r>
              <a:rPr lang="en-US"/>
              <a:t>Vice Chair </a:t>
            </a:r>
            <a:r>
              <a:rPr lang="en-US" err="1"/>
              <a:t>Tolles</a:t>
            </a:r>
            <a:endParaRPr lang="en-US"/>
          </a:p>
        </p:txBody>
      </p:sp>
    </p:spTree>
    <p:extLst>
      <p:ext uri="{BB962C8B-B14F-4D97-AF65-F5344CB8AC3E}">
        <p14:creationId xmlns:p14="http://schemas.microsoft.com/office/powerpoint/2010/main" val="1268983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A55C4-3DE7-40E8-8CE1-35205CB6C7D2}"/>
              </a:ext>
            </a:extLst>
          </p:cNvPr>
          <p:cNvSpPr>
            <a:spLocks noGrp="1"/>
          </p:cNvSpPr>
          <p:nvPr>
            <p:ph type="title"/>
          </p:nvPr>
        </p:nvSpPr>
        <p:spPr/>
        <p:txBody>
          <a:bodyPr/>
          <a:lstStyle/>
          <a:p>
            <a:r>
              <a:rPr lang="en-US"/>
              <a:t>Members</a:t>
            </a:r>
          </a:p>
        </p:txBody>
      </p:sp>
      <p:graphicFrame>
        <p:nvGraphicFramePr>
          <p:cNvPr id="4" name="Table 4">
            <a:extLst>
              <a:ext uri="{FF2B5EF4-FFF2-40B4-BE49-F238E27FC236}">
                <a16:creationId xmlns:a16="http://schemas.microsoft.com/office/drawing/2014/main" id="{DB95EACE-CCAA-4AE5-A832-F376337F55C1}"/>
              </a:ext>
            </a:extLst>
          </p:cNvPr>
          <p:cNvGraphicFramePr>
            <a:graphicFrameLocks noGrp="1"/>
          </p:cNvGraphicFramePr>
          <p:nvPr/>
        </p:nvGraphicFramePr>
        <p:xfrm>
          <a:off x="1176129" y="2377963"/>
          <a:ext cx="9631356" cy="3151980"/>
        </p:xfrm>
        <a:graphic>
          <a:graphicData uri="http://schemas.openxmlformats.org/drawingml/2006/table">
            <a:tbl>
              <a:tblPr firstRow="1" bandRow="1">
                <a:tableStyleId>{00A15C55-8517-42AA-B614-E9B94910E393}</a:tableStyleId>
              </a:tblPr>
              <a:tblGrid>
                <a:gridCol w="3015595">
                  <a:extLst>
                    <a:ext uri="{9D8B030D-6E8A-4147-A177-3AD203B41FA5}">
                      <a16:colId xmlns:a16="http://schemas.microsoft.com/office/drawing/2014/main" val="1854133082"/>
                    </a:ext>
                  </a:extLst>
                </a:gridCol>
                <a:gridCol w="4553856">
                  <a:extLst>
                    <a:ext uri="{9D8B030D-6E8A-4147-A177-3AD203B41FA5}">
                      <a16:colId xmlns:a16="http://schemas.microsoft.com/office/drawing/2014/main" val="2569617095"/>
                    </a:ext>
                  </a:extLst>
                </a:gridCol>
                <a:gridCol w="2061905">
                  <a:extLst>
                    <a:ext uri="{9D8B030D-6E8A-4147-A177-3AD203B41FA5}">
                      <a16:colId xmlns:a16="http://schemas.microsoft.com/office/drawing/2014/main" val="3257275948"/>
                    </a:ext>
                  </a:extLst>
                </a:gridCol>
              </a:tblGrid>
              <a:tr h="420264">
                <a:tc>
                  <a:txBody>
                    <a:bodyPr/>
                    <a:lstStyle/>
                    <a:p>
                      <a:r>
                        <a:rPr lang="en-US"/>
                        <a:t>Name</a:t>
                      </a:r>
                    </a:p>
                  </a:txBody>
                  <a:tcPr/>
                </a:tc>
                <a:tc>
                  <a:txBody>
                    <a:bodyPr/>
                    <a:lstStyle/>
                    <a:p>
                      <a:r>
                        <a:rPr lang="en-US"/>
                        <a:t>SURG ROLE</a:t>
                      </a:r>
                      <a:endParaRPr lang="en-US">
                        <a:latin typeface="+mn-lt"/>
                      </a:endParaRPr>
                    </a:p>
                  </a:txBody>
                  <a:tcPr/>
                </a:tc>
                <a:tc>
                  <a:txBody>
                    <a:bodyPr/>
                    <a:lstStyle/>
                    <a:p>
                      <a:r>
                        <a:rPr lang="en-US"/>
                        <a:t>Committee Role</a:t>
                      </a:r>
                      <a:endParaRPr lang="en-US">
                        <a:latin typeface="+mn-lt"/>
                      </a:endParaRPr>
                    </a:p>
                  </a:txBody>
                  <a:tcPr/>
                </a:tc>
                <a:extLst>
                  <a:ext uri="{0D108BD9-81ED-4DB2-BD59-A6C34878D82A}">
                    <a16:rowId xmlns:a16="http://schemas.microsoft.com/office/drawing/2014/main" val="1369412296"/>
                  </a:ext>
                </a:extLst>
              </a:tr>
              <a:tr h="455286">
                <a:tc>
                  <a:txBody>
                    <a:bodyPr/>
                    <a:lstStyle/>
                    <a:p>
                      <a:pPr marL="0" marR="0">
                        <a:spcBef>
                          <a:spcPts val="0"/>
                        </a:spcBef>
                        <a:spcAft>
                          <a:spcPts val="0"/>
                        </a:spcAft>
                      </a:pPr>
                      <a:r>
                        <a:rPr lang="en-US" sz="2000">
                          <a:solidFill>
                            <a:srgbClr val="000000"/>
                          </a:solidFill>
                          <a:effectLst/>
                        </a:rPr>
                        <a:t>Gina Flores-O’Toole</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SUD Treatment Provider</a:t>
                      </a:r>
                      <a:endParaRPr lang="en-US" sz="2000">
                        <a:effectLst/>
                        <a:latin typeface="Calibri" panose="020F0502020204030204" pitchFamily="34" charset="0"/>
                      </a:endParaRPr>
                    </a:p>
                  </a:txBody>
                  <a:tcPr marL="68580" marR="68580" marT="0" marB="0"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Member</a:t>
                      </a:r>
                    </a:p>
                  </a:txBody>
                  <a:tcPr/>
                </a:tc>
                <a:extLst>
                  <a:ext uri="{0D108BD9-81ED-4DB2-BD59-A6C34878D82A}">
                    <a16:rowId xmlns:a16="http://schemas.microsoft.com/office/drawing/2014/main" val="2442129517"/>
                  </a:ext>
                </a:extLst>
              </a:tr>
              <a:tr h="455286">
                <a:tc>
                  <a:txBody>
                    <a:bodyPr/>
                    <a:lstStyle/>
                    <a:p>
                      <a:pPr marL="0" marR="0">
                        <a:spcBef>
                          <a:spcPts val="0"/>
                        </a:spcBef>
                        <a:spcAft>
                          <a:spcPts val="0"/>
                        </a:spcAft>
                      </a:pPr>
                      <a:r>
                        <a:rPr lang="en-US" sz="2000">
                          <a:solidFill>
                            <a:srgbClr val="000000"/>
                          </a:solidFill>
                          <a:effectLst/>
                        </a:rPr>
                        <a:t>Shayla Holmes</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Rural Human Services (Lyon County)</a:t>
                      </a:r>
                      <a:endParaRPr lang="en-US" sz="2000">
                        <a:effectLst/>
                        <a:latin typeface="Calibri" panose="020F0502020204030204" pitchFamily="34" charset="0"/>
                      </a:endParaRPr>
                    </a:p>
                  </a:txBody>
                  <a:tcPr marL="68580" marR="68580" marT="0" marB="0" anchor="b"/>
                </a:tc>
                <a:tc>
                  <a:txBody>
                    <a:bodyPr/>
                    <a:lstStyle/>
                    <a:p>
                      <a:r>
                        <a:rPr lang="en-US" sz="2000"/>
                        <a:t>Member</a:t>
                      </a:r>
                    </a:p>
                  </a:txBody>
                  <a:tcPr/>
                </a:tc>
                <a:extLst>
                  <a:ext uri="{0D108BD9-81ED-4DB2-BD59-A6C34878D82A}">
                    <a16:rowId xmlns:a16="http://schemas.microsoft.com/office/drawing/2014/main" val="2352938545"/>
                  </a:ext>
                </a:extLst>
              </a:tr>
              <a:tr h="455286">
                <a:tc>
                  <a:txBody>
                    <a:bodyPr/>
                    <a:lstStyle/>
                    <a:p>
                      <a:pPr marL="0" marR="0">
                        <a:spcBef>
                          <a:spcPts val="0"/>
                        </a:spcBef>
                        <a:spcAft>
                          <a:spcPts val="0"/>
                        </a:spcAft>
                      </a:pPr>
                      <a:r>
                        <a:rPr lang="en-US" sz="2000">
                          <a:solidFill>
                            <a:srgbClr val="000000"/>
                          </a:solidFill>
                          <a:effectLst/>
                        </a:rPr>
                        <a:t>Christine Payson</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solidFill>
                            <a:srgbClr val="000000"/>
                          </a:solidFill>
                          <a:effectLst/>
                        </a:rPr>
                        <a:t>Sheriffs' &amp; Chiefs' Assoc.</a:t>
                      </a:r>
                      <a:endParaRPr lang="en-US" sz="2000">
                        <a:effectLst/>
                        <a:latin typeface="Calibri" panose="020F0502020204030204" pitchFamily="34" charset="0"/>
                      </a:endParaRPr>
                    </a:p>
                  </a:txBody>
                  <a:tcPr marL="68580" marR="68580" marT="0" marB="0" anchor="b"/>
                </a:tc>
                <a:tc>
                  <a:txBody>
                    <a:bodyPr/>
                    <a:lstStyle/>
                    <a:p>
                      <a:r>
                        <a:rPr lang="en-US" sz="2000"/>
                        <a:t>Member</a:t>
                      </a:r>
                    </a:p>
                  </a:txBody>
                  <a:tcPr/>
                </a:tc>
                <a:extLst>
                  <a:ext uri="{0D108BD9-81ED-4DB2-BD59-A6C34878D82A}">
                    <a16:rowId xmlns:a16="http://schemas.microsoft.com/office/drawing/2014/main" val="2050984925"/>
                  </a:ext>
                </a:extLst>
              </a:tr>
              <a:tr h="455286">
                <a:tc>
                  <a:txBody>
                    <a:bodyPr/>
                    <a:lstStyle/>
                    <a:p>
                      <a:pPr marL="0" marR="0">
                        <a:spcBef>
                          <a:spcPts val="0"/>
                        </a:spcBef>
                        <a:spcAft>
                          <a:spcPts val="0"/>
                        </a:spcAft>
                      </a:pPr>
                      <a:r>
                        <a:rPr lang="en-US" sz="2000">
                          <a:solidFill>
                            <a:srgbClr val="000000"/>
                          </a:solidFill>
                          <a:effectLst/>
                        </a:rPr>
                        <a:t>Dr. Terry Kerns</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effectLst/>
                        </a:rPr>
                        <a:t>Attorney General Appointee</a:t>
                      </a:r>
                      <a:endParaRPr lang="en-US" sz="2000">
                        <a:effectLst/>
                        <a:latin typeface="Calibri" panose="020F0502020204030204" pitchFamily="34" charset="0"/>
                      </a:endParaRPr>
                    </a:p>
                  </a:txBody>
                  <a:tcPr marL="68580" marR="68580" marT="0" marB="0" anchor="b"/>
                </a:tc>
                <a:tc>
                  <a:txBody>
                    <a:bodyPr/>
                    <a:lstStyle/>
                    <a:p>
                      <a:r>
                        <a:rPr lang="en-US" sz="2000"/>
                        <a:t>Member</a:t>
                      </a:r>
                    </a:p>
                  </a:txBody>
                  <a:tcPr/>
                </a:tc>
                <a:extLst>
                  <a:ext uri="{0D108BD9-81ED-4DB2-BD59-A6C34878D82A}">
                    <a16:rowId xmlns:a16="http://schemas.microsoft.com/office/drawing/2014/main" val="2451197117"/>
                  </a:ext>
                </a:extLst>
              </a:tr>
              <a:tr h="455286">
                <a:tc>
                  <a:txBody>
                    <a:bodyPr/>
                    <a:lstStyle/>
                    <a:p>
                      <a:pPr marL="0" marR="0">
                        <a:spcBef>
                          <a:spcPts val="0"/>
                        </a:spcBef>
                        <a:spcAft>
                          <a:spcPts val="0"/>
                        </a:spcAft>
                      </a:pPr>
                      <a:r>
                        <a:rPr lang="en-US" sz="2000">
                          <a:effectLst/>
                        </a:rPr>
                        <a:t>Jill Tolles</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1800" b="0" kern="1200">
                          <a:solidFill>
                            <a:schemeClr val="dk1"/>
                          </a:solidFill>
                          <a:effectLst/>
                        </a:rPr>
                        <a:t>Assembly Minority Appointee</a:t>
                      </a:r>
                      <a:endParaRPr lang="en-US" sz="2000">
                        <a:effectLst/>
                        <a:latin typeface="Calibri" panose="020F0502020204030204" pitchFamily="34" charset="0"/>
                      </a:endParaRPr>
                    </a:p>
                  </a:txBody>
                  <a:tcPr marL="68580" marR="68580" marT="0" marB="0" anchor="b"/>
                </a:tc>
                <a:tc>
                  <a:txBody>
                    <a:bodyPr/>
                    <a:lstStyle/>
                    <a:p>
                      <a:r>
                        <a:rPr lang="en-US" sz="2000"/>
                        <a:t>Chair </a:t>
                      </a:r>
                    </a:p>
                  </a:txBody>
                  <a:tcPr/>
                </a:tc>
                <a:extLst>
                  <a:ext uri="{0D108BD9-81ED-4DB2-BD59-A6C34878D82A}">
                    <a16:rowId xmlns:a16="http://schemas.microsoft.com/office/drawing/2014/main" val="3145281460"/>
                  </a:ext>
                </a:extLst>
              </a:tr>
              <a:tr h="455286">
                <a:tc>
                  <a:txBody>
                    <a:bodyPr/>
                    <a:lstStyle/>
                    <a:p>
                      <a:pPr marL="0" marR="0">
                        <a:spcBef>
                          <a:spcPts val="0"/>
                        </a:spcBef>
                        <a:spcAft>
                          <a:spcPts val="0"/>
                        </a:spcAft>
                      </a:pPr>
                      <a:r>
                        <a:rPr lang="en-US" sz="2000">
                          <a:solidFill>
                            <a:srgbClr val="000000"/>
                          </a:solidFill>
                          <a:effectLst/>
                        </a:rPr>
                        <a:t>Dr. Stephanie Woodard</a:t>
                      </a:r>
                      <a:endParaRPr lang="en-US" sz="2000">
                        <a:effectLst/>
                        <a:latin typeface="Calibri" panose="020F0502020204030204" pitchFamily="34" charset="0"/>
                      </a:endParaRPr>
                    </a:p>
                  </a:txBody>
                  <a:tcPr marL="68580" marR="68580" marT="0" marB="0" anchor="b"/>
                </a:tc>
                <a:tc>
                  <a:txBody>
                    <a:bodyPr/>
                    <a:lstStyle/>
                    <a:p>
                      <a:pPr marL="0" marR="0">
                        <a:spcBef>
                          <a:spcPts val="0"/>
                        </a:spcBef>
                        <a:spcAft>
                          <a:spcPts val="0"/>
                        </a:spcAft>
                      </a:pPr>
                      <a:r>
                        <a:rPr lang="en-US" sz="2000">
                          <a:effectLst/>
                        </a:rPr>
                        <a:t>DHHS Director Appointee</a:t>
                      </a:r>
                      <a:endParaRPr lang="en-US" sz="2000">
                        <a:effectLst/>
                        <a:latin typeface="Calibri" panose="020F0502020204030204" pitchFamily="34" charset="0"/>
                      </a:endParaRPr>
                    </a:p>
                  </a:txBody>
                  <a:tcPr marL="68580" marR="68580" marT="0" marB="0" anchor="b"/>
                </a:tc>
                <a:tc>
                  <a:txBody>
                    <a:bodyPr/>
                    <a:lstStyle/>
                    <a:p>
                      <a:r>
                        <a:rPr lang="en-US" sz="2000"/>
                        <a:t>Member</a:t>
                      </a:r>
                    </a:p>
                  </a:txBody>
                  <a:tcPr/>
                </a:tc>
                <a:extLst>
                  <a:ext uri="{0D108BD9-81ED-4DB2-BD59-A6C34878D82A}">
                    <a16:rowId xmlns:a16="http://schemas.microsoft.com/office/drawing/2014/main" val="1422674504"/>
                  </a:ext>
                </a:extLst>
              </a:tr>
            </a:tbl>
          </a:graphicData>
        </a:graphic>
      </p:graphicFrame>
    </p:spTree>
    <p:extLst>
      <p:ext uri="{BB962C8B-B14F-4D97-AF65-F5344CB8AC3E}">
        <p14:creationId xmlns:p14="http://schemas.microsoft.com/office/powerpoint/2010/main" val="2334361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608A-F088-F47E-7A27-60DD87BD6BA8}"/>
              </a:ext>
            </a:extLst>
          </p:cNvPr>
          <p:cNvSpPr>
            <a:spLocks noGrp="1"/>
          </p:cNvSpPr>
          <p:nvPr>
            <p:ph type="title"/>
          </p:nvPr>
        </p:nvSpPr>
        <p:spPr/>
        <p:txBody>
          <a:bodyPr/>
          <a:lstStyle/>
          <a:p>
            <a:r>
              <a:rPr lang="en-US"/>
              <a:t>Presentations Provided</a:t>
            </a:r>
            <a:endParaRPr lang="en-US" i="1"/>
          </a:p>
        </p:txBody>
      </p:sp>
      <p:sp>
        <p:nvSpPr>
          <p:cNvPr id="3" name="Content Placeholder 2">
            <a:extLst>
              <a:ext uri="{FF2B5EF4-FFF2-40B4-BE49-F238E27FC236}">
                <a16:creationId xmlns:a16="http://schemas.microsoft.com/office/drawing/2014/main" id="{B96E94CB-7CDF-4157-8762-2BA39DB7A558}"/>
              </a:ext>
            </a:extLst>
          </p:cNvPr>
          <p:cNvSpPr>
            <a:spLocks noGrp="1"/>
          </p:cNvSpPr>
          <p:nvPr>
            <p:ph sz="half" idx="1"/>
          </p:nvPr>
        </p:nvSpPr>
        <p:spPr/>
        <p:txBody>
          <a:bodyPr>
            <a:normAutofit lnSpcReduction="10000"/>
          </a:bodyPr>
          <a:lstStyle/>
          <a:p>
            <a:pPr marL="45720" indent="0">
              <a:buNone/>
            </a:pPr>
            <a:r>
              <a:rPr lang="en-US" sz="2400" u="sng"/>
              <a:t>April 11, 2022</a:t>
            </a:r>
          </a:p>
          <a:p>
            <a:r>
              <a:rPr lang="en-US" sz="2400" i="1"/>
              <a:t>Overview of Substance Use Treatment and Recovery Programs</a:t>
            </a:r>
            <a:r>
              <a:rPr lang="en-US" sz="2400"/>
              <a:t>, Dr. Stephanie Woodard, DPBH</a:t>
            </a:r>
          </a:p>
          <a:p>
            <a:r>
              <a:rPr lang="en-US" sz="2400" i="1"/>
              <a:t>Nevada Department of Sentencing Policy</a:t>
            </a:r>
            <a:r>
              <a:rPr lang="en-US" sz="2400"/>
              <a:t>, Victoria Gonzalez, Executive Director</a:t>
            </a:r>
            <a:endParaRPr lang="en-US" sz="2400" i="1"/>
          </a:p>
        </p:txBody>
      </p:sp>
      <p:sp>
        <p:nvSpPr>
          <p:cNvPr id="4" name="Content Placeholder 3">
            <a:extLst>
              <a:ext uri="{FF2B5EF4-FFF2-40B4-BE49-F238E27FC236}">
                <a16:creationId xmlns:a16="http://schemas.microsoft.com/office/drawing/2014/main" id="{E9D8E1CA-58AD-94F9-4A1D-261EAAE8BCB3}"/>
              </a:ext>
            </a:extLst>
          </p:cNvPr>
          <p:cNvSpPr>
            <a:spLocks noGrp="1"/>
          </p:cNvSpPr>
          <p:nvPr>
            <p:ph sz="half" idx="2"/>
          </p:nvPr>
        </p:nvSpPr>
        <p:spPr/>
        <p:txBody>
          <a:bodyPr>
            <a:normAutofit lnSpcReduction="10000"/>
          </a:bodyPr>
          <a:lstStyle/>
          <a:p>
            <a:pPr marL="45720" indent="0">
              <a:buNone/>
            </a:pPr>
            <a:r>
              <a:rPr lang="en-US" sz="2400" u="sng"/>
              <a:t>May 9, 2022</a:t>
            </a:r>
          </a:p>
          <a:p>
            <a:pPr marL="45720" indent="0">
              <a:spcBef>
                <a:spcPts val="600"/>
              </a:spcBef>
              <a:spcAft>
                <a:spcPts val="600"/>
              </a:spcAft>
              <a:buNone/>
            </a:pPr>
            <a:r>
              <a:rPr lang="en-US" sz="2400" i="1"/>
              <a:t>Presentations from Law Enforcement Agencies:</a:t>
            </a:r>
          </a:p>
          <a:p>
            <a:pPr lvl="1"/>
            <a:r>
              <a:rPr lang="en-US" sz="2400"/>
              <a:t>Christine Payson, Nevada High Intensity Drug Trafficking Areas (HIDTA) Drug Intelligence Officer, Nevada Sheriffs’ and Chiefs’ Association</a:t>
            </a:r>
          </a:p>
          <a:p>
            <a:pPr lvl="1"/>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Sergeant Lars Christensen, Deputy Mark Kester, Deputy Ray Kester, Sergeant Jason Walker, Washoe County Sheriff’s Office</a:t>
            </a:r>
            <a:endParaRPr lang="en-US" sz="2400">
              <a:effectLst/>
              <a:latin typeface="Century Gothic" panose="020B0502020202020204" pitchFamily="34" charset="0"/>
              <a:ea typeface="Times New Roman" panose="02020603050405020304" pitchFamily="18" charset="0"/>
              <a:cs typeface="Times New Roman" panose="02020603050405020304" pitchFamily="18" charset="0"/>
            </a:endParaRPr>
          </a:p>
          <a:p>
            <a:pPr lvl="1"/>
            <a:endParaRPr lang="en-US" sz="2400"/>
          </a:p>
          <a:p>
            <a:endParaRPr lang="en-US" sz="2400" i="1"/>
          </a:p>
        </p:txBody>
      </p:sp>
    </p:spTree>
    <p:extLst>
      <p:ext uri="{BB962C8B-B14F-4D97-AF65-F5344CB8AC3E}">
        <p14:creationId xmlns:p14="http://schemas.microsoft.com/office/powerpoint/2010/main" val="3763074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608A-F088-F47E-7A27-60DD87BD6BA8}"/>
              </a:ext>
            </a:extLst>
          </p:cNvPr>
          <p:cNvSpPr>
            <a:spLocks noGrp="1"/>
          </p:cNvSpPr>
          <p:nvPr>
            <p:ph type="title"/>
          </p:nvPr>
        </p:nvSpPr>
        <p:spPr/>
        <p:txBody>
          <a:bodyPr/>
          <a:lstStyle/>
          <a:p>
            <a:r>
              <a:rPr lang="en-US"/>
              <a:t>Presentations Planned</a:t>
            </a:r>
            <a:endParaRPr lang="en-US" i="1"/>
          </a:p>
        </p:txBody>
      </p:sp>
      <p:sp>
        <p:nvSpPr>
          <p:cNvPr id="3" name="Content Placeholder 2">
            <a:extLst>
              <a:ext uri="{FF2B5EF4-FFF2-40B4-BE49-F238E27FC236}">
                <a16:creationId xmlns:a16="http://schemas.microsoft.com/office/drawing/2014/main" id="{B96E94CB-7CDF-4157-8762-2BA39DB7A558}"/>
              </a:ext>
            </a:extLst>
          </p:cNvPr>
          <p:cNvSpPr>
            <a:spLocks noGrp="1"/>
          </p:cNvSpPr>
          <p:nvPr>
            <p:ph sz="half" idx="1"/>
          </p:nvPr>
        </p:nvSpPr>
        <p:spPr/>
        <p:txBody>
          <a:bodyPr>
            <a:normAutofit lnSpcReduction="10000"/>
          </a:bodyPr>
          <a:lstStyle/>
          <a:p>
            <a:pPr marL="45720" indent="0">
              <a:buNone/>
            </a:pPr>
            <a:r>
              <a:rPr lang="en-US" sz="2400" u="sng"/>
              <a:t>July 2022 (date TBD)</a:t>
            </a:r>
          </a:p>
          <a:p>
            <a:pPr>
              <a:spcAft>
                <a:spcPts val="600"/>
              </a:spcAft>
            </a:pPr>
            <a:r>
              <a:rPr lang="en-US" sz="2400"/>
              <a:t>City and county responses to substance use</a:t>
            </a:r>
          </a:p>
          <a:p>
            <a:pPr lvl="1">
              <a:spcAft>
                <a:spcPts val="600"/>
              </a:spcAft>
            </a:pPr>
            <a:r>
              <a:rPr lang="en-US" sz="2200"/>
              <a:t>Innovative programs</a:t>
            </a:r>
          </a:p>
          <a:p>
            <a:pPr lvl="1">
              <a:spcAft>
                <a:spcPts val="600"/>
              </a:spcAft>
            </a:pPr>
            <a:r>
              <a:rPr lang="en-US" sz="2200"/>
              <a:t>Economic impacts</a:t>
            </a:r>
          </a:p>
          <a:p>
            <a:pPr lvl="1">
              <a:spcAft>
                <a:spcPts val="600"/>
              </a:spcAft>
            </a:pPr>
            <a:r>
              <a:rPr lang="en-US" sz="2200"/>
              <a:t>Public health</a:t>
            </a:r>
          </a:p>
        </p:txBody>
      </p:sp>
      <p:sp>
        <p:nvSpPr>
          <p:cNvPr id="4" name="Content Placeholder 3">
            <a:extLst>
              <a:ext uri="{FF2B5EF4-FFF2-40B4-BE49-F238E27FC236}">
                <a16:creationId xmlns:a16="http://schemas.microsoft.com/office/drawing/2014/main" id="{E9D8E1CA-58AD-94F9-4A1D-261EAAE8BCB3}"/>
              </a:ext>
            </a:extLst>
          </p:cNvPr>
          <p:cNvSpPr>
            <a:spLocks noGrp="1"/>
          </p:cNvSpPr>
          <p:nvPr>
            <p:ph sz="half" idx="2"/>
          </p:nvPr>
        </p:nvSpPr>
        <p:spPr/>
        <p:txBody>
          <a:bodyPr>
            <a:normAutofit lnSpcReduction="10000"/>
          </a:bodyPr>
          <a:lstStyle/>
          <a:p>
            <a:pPr marL="45720" indent="0">
              <a:buNone/>
            </a:pPr>
            <a:r>
              <a:rPr lang="en-US" sz="2400" u="sng"/>
              <a:t>August 2022 (date TBD)</a:t>
            </a:r>
          </a:p>
          <a:p>
            <a:pPr lvl="1">
              <a:spcBef>
                <a:spcPts val="600"/>
              </a:spcBef>
              <a:spcAft>
                <a:spcPts val="600"/>
              </a:spcAft>
            </a:pPr>
            <a:r>
              <a:rPr lang="en-US" sz="2400" i="1"/>
              <a:t>Families involved in or at risk for involvement in the child welfare system</a:t>
            </a:r>
          </a:p>
          <a:p>
            <a:pPr lvl="1">
              <a:spcAft>
                <a:spcPts val="600"/>
              </a:spcAft>
            </a:pPr>
            <a:r>
              <a:rPr lang="en-US" sz="2400" i="1"/>
              <a:t>Conflict between Good Samaritan and Drug Induced Homicide Laws, </a:t>
            </a:r>
            <a:r>
              <a:rPr lang="en-US" sz="2400"/>
              <a:t>Lisa Lee, Washoe County Human Services Agency and Dr. Karla Wagner, University of Nevada, Reno</a:t>
            </a:r>
          </a:p>
          <a:p>
            <a:pPr lvl="1">
              <a:spcAft>
                <a:spcPts val="600"/>
              </a:spcAft>
            </a:pPr>
            <a:r>
              <a:rPr lang="en-US" sz="2400" i="1"/>
              <a:t>Finalize recommendations for September SURG meeting</a:t>
            </a:r>
          </a:p>
          <a:p>
            <a:endParaRPr lang="en-US" sz="2400" i="1"/>
          </a:p>
        </p:txBody>
      </p:sp>
    </p:spTree>
    <p:extLst>
      <p:ext uri="{BB962C8B-B14F-4D97-AF65-F5344CB8AC3E}">
        <p14:creationId xmlns:p14="http://schemas.microsoft.com/office/powerpoint/2010/main" val="558047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8B872-881C-A3E8-7DF8-6978DD1CE40F}"/>
              </a:ext>
            </a:extLst>
          </p:cNvPr>
          <p:cNvSpPr>
            <a:spLocks noGrp="1"/>
          </p:cNvSpPr>
          <p:nvPr>
            <p:ph type="title"/>
          </p:nvPr>
        </p:nvSpPr>
        <p:spPr/>
        <p:txBody>
          <a:bodyPr/>
          <a:lstStyle/>
          <a:p>
            <a:r>
              <a:rPr lang="en-US"/>
              <a:t>Recommendations Under Review from Presentations</a:t>
            </a:r>
          </a:p>
        </p:txBody>
      </p:sp>
      <p:sp>
        <p:nvSpPr>
          <p:cNvPr id="3" name="Content Placeholder 2">
            <a:extLst>
              <a:ext uri="{FF2B5EF4-FFF2-40B4-BE49-F238E27FC236}">
                <a16:creationId xmlns:a16="http://schemas.microsoft.com/office/drawing/2014/main" id="{4136018E-E750-58DC-9290-E22E3678E094}"/>
              </a:ext>
            </a:extLst>
          </p:cNvPr>
          <p:cNvSpPr>
            <a:spLocks noGrp="1"/>
          </p:cNvSpPr>
          <p:nvPr>
            <p:ph idx="1"/>
          </p:nvPr>
        </p:nvSpPr>
        <p:spPr/>
        <p:txBody>
          <a:bodyPr>
            <a:normAutofit/>
          </a:bodyPr>
          <a:lstStyle/>
          <a:p>
            <a:r>
              <a:rPr lang="en-US"/>
              <a:t>Recommendations made to the Joint Interim Standing Committee on Health and Human Services in February and March (24 recommendations)</a:t>
            </a:r>
          </a:p>
          <a:p>
            <a:r>
              <a:rPr lang="en-US"/>
              <a:t>Nevada Department of Sentencing Policy presentation to Subcommittee</a:t>
            </a:r>
          </a:p>
          <a:p>
            <a:r>
              <a:rPr lang="en-US">
                <a:effectLst/>
                <a:latin typeface="Times New Roman" panose="02020603050405020304" pitchFamily="18" charset="0"/>
                <a:ea typeface="Calibri" panose="020F0502020204030204" pitchFamily="34" charset="0"/>
              </a:rPr>
              <a:t>Nevada High Intensity Drug Trafficking Areas (HIDTA) presentation to Subcommittee, by member Christine Payson</a:t>
            </a:r>
          </a:p>
        </p:txBody>
      </p:sp>
    </p:spTree>
    <p:extLst>
      <p:ext uri="{BB962C8B-B14F-4D97-AF65-F5344CB8AC3E}">
        <p14:creationId xmlns:p14="http://schemas.microsoft.com/office/powerpoint/2010/main" val="1317138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8B872-881C-A3E8-7DF8-6978DD1CE40F}"/>
              </a:ext>
            </a:extLst>
          </p:cNvPr>
          <p:cNvSpPr>
            <a:spLocks noGrp="1"/>
          </p:cNvSpPr>
          <p:nvPr>
            <p:ph type="title"/>
          </p:nvPr>
        </p:nvSpPr>
        <p:spPr/>
        <p:txBody>
          <a:bodyPr/>
          <a:lstStyle/>
          <a:p>
            <a:r>
              <a:rPr lang="en-US"/>
              <a:t>Recommendations Under Review from Members</a:t>
            </a:r>
          </a:p>
        </p:txBody>
      </p:sp>
      <p:sp>
        <p:nvSpPr>
          <p:cNvPr id="3" name="Content Placeholder 2">
            <a:extLst>
              <a:ext uri="{FF2B5EF4-FFF2-40B4-BE49-F238E27FC236}">
                <a16:creationId xmlns:a16="http://schemas.microsoft.com/office/drawing/2014/main" id="{4136018E-E750-58DC-9290-E22E3678E094}"/>
              </a:ext>
            </a:extLst>
          </p:cNvPr>
          <p:cNvSpPr>
            <a:spLocks noGrp="1"/>
          </p:cNvSpPr>
          <p:nvPr>
            <p:ph idx="1"/>
          </p:nvPr>
        </p:nvSpPr>
        <p:spPr/>
        <p:txBody>
          <a:bodyPr>
            <a:normAutofit/>
          </a:bodyPr>
          <a:lstStyle/>
          <a:p>
            <a:r>
              <a:rPr lang="en-US" sz="2000" i="0">
                <a:effectLst/>
              </a:rPr>
              <a:t>Fund an independent medical examiner to verify specific cause of death in overdose cases to support prosecution (Christine Payson)</a:t>
            </a:r>
          </a:p>
          <a:p>
            <a:r>
              <a:rPr lang="en-US" sz="2000" b="0" i="0">
                <a:solidFill>
                  <a:srgbClr val="000000"/>
                </a:solidFill>
                <a:effectLst/>
              </a:rPr>
              <a:t>Fund an API for the ODMAP system </a:t>
            </a:r>
            <a:r>
              <a:rPr lang="en-US" sz="2000" i="0">
                <a:effectLst/>
              </a:rPr>
              <a:t>(Christine Payson)</a:t>
            </a:r>
          </a:p>
          <a:p>
            <a:r>
              <a:rPr lang="en-US" sz="2000" b="0" i="0">
                <a:solidFill>
                  <a:srgbClr val="000000"/>
                </a:solidFill>
                <a:effectLst/>
              </a:rPr>
              <a:t>Fund additional police Overdose Response Teams </a:t>
            </a:r>
            <a:r>
              <a:rPr lang="en-US" sz="2000" i="0">
                <a:effectLst/>
              </a:rPr>
              <a:t>(Christine Payson)</a:t>
            </a:r>
          </a:p>
          <a:p>
            <a:r>
              <a:rPr lang="en-US" sz="2000" i="0">
                <a:effectLst/>
              </a:rPr>
              <a:t>Adjust penalties for trafficking weights of fentanyl (Christine Payson)</a:t>
            </a:r>
          </a:p>
          <a:p>
            <a:endParaRPr lang="en-US" sz="2000" i="0">
              <a:effectLst/>
            </a:endParaRPr>
          </a:p>
          <a:p>
            <a:endParaRPr lang="en-US" sz="2000"/>
          </a:p>
        </p:txBody>
      </p:sp>
    </p:spTree>
    <p:extLst>
      <p:ext uri="{BB962C8B-B14F-4D97-AF65-F5344CB8AC3E}">
        <p14:creationId xmlns:p14="http://schemas.microsoft.com/office/powerpoint/2010/main" val="154520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A9D88-61C5-F223-D6CC-CF19659CF5CA}"/>
              </a:ext>
            </a:extLst>
          </p:cNvPr>
          <p:cNvSpPr>
            <a:spLocks noGrp="1"/>
          </p:cNvSpPr>
          <p:nvPr>
            <p:ph type="title"/>
          </p:nvPr>
        </p:nvSpPr>
        <p:spPr/>
        <p:txBody>
          <a:bodyPr/>
          <a:lstStyle/>
          <a:p>
            <a:r>
              <a:rPr lang="en-US"/>
              <a:t>Recommendations Under Review from Members</a:t>
            </a:r>
          </a:p>
        </p:txBody>
      </p:sp>
      <p:sp>
        <p:nvSpPr>
          <p:cNvPr id="3" name="Content Placeholder 2">
            <a:extLst>
              <a:ext uri="{FF2B5EF4-FFF2-40B4-BE49-F238E27FC236}">
                <a16:creationId xmlns:a16="http://schemas.microsoft.com/office/drawing/2014/main" id="{F139079D-63B9-8BCB-3E72-E3AD1B0C534A}"/>
              </a:ext>
            </a:extLst>
          </p:cNvPr>
          <p:cNvSpPr>
            <a:spLocks noGrp="1"/>
          </p:cNvSpPr>
          <p:nvPr>
            <p:ph idx="1"/>
          </p:nvPr>
        </p:nvSpPr>
        <p:spPr/>
        <p:txBody>
          <a:bodyPr>
            <a:noAutofit/>
          </a:bodyPr>
          <a:lstStyle/>
          <a:p>
            <a:r>
              <a:rPr lang="en-US" sz="2000" i="0">
                <a:effectLst/>
              </a:rPr>
              <a:t>Create an expungement program to facilitate community re-entry from criminal justice (Shayla Holmes)</a:t>
            </a:r>
          </a:p>
          <a:p>
            <a:r>
              <a:rPr lang="en-US" sz="2000" i="0">
                <a:effectLst/>
              </a:rPr>
              <a:t>Develop crisis outreach response teams to respond to suspected overdoses and offer follow-up support for up to 45 days after the overdose (Shayla Holmes)</a:t>
            </a:r>
          </a:p>
          <a:p>
            <a:r>
              <a:rPr lang="en-US" sz="2000" b="0" i="0">
                <a:solidFill>
                  <a:srgbClr val="000000"/>
                </a:solidFill>
                <a:effectLst/>
              </a:rPr>
              <a:t>Mandate access and availability of Naloxone at public locations (</a:t>
            </a:r>
            <a:r>
              <a:rPr lang="en-US" sz="2000" b="0" i="0" err="1">
                <a:solidFill>
                  <a:srgbClr val="000000"/>
                </a:solidFill>
                <a:effectLst/>
              </a:rPr>
              <a:t>Naloxboxes</a:t>
            </a:r>
            <a:r>
              <a:rPr lang="en-US" sz="2000" b="0" i="0">
                <a:solidFill>
                  <a:srgbClr val="000000"/>
                </a:solidFill>
                <a:effectLst/>
              </a:rPr>
              <a:t>) </a:t>
            </a:r>
            <a:r>
              <a:rPr lang="en-US" sz="2000" i="0">
                <a:effectLst/>
              </a:rPr>
              <a:t>(Shayla Holmes)</a:t>
            </a:r>
            <a:endParaRPr lang="en-US" sz="2000" b="0" i="0">
              <a:solidFill>
                <a:srgbClr val="000000"/>
              </a:solidFill>
              <a:effectLst/>
            </a:endParaRPr>
          </a:p>
          <a:p>
            <a:r>
              <a:rPr lang="en-US" sz="2000" b="0" i="0">
                <a:solidFill>
                  <a:srgbClr val="000000"/>
                </a:solidFill>
                <a:effectLst/>
              </a:rPr>
              <a:t>Mandate naloxone distribution with every opioid prescription </a:t>
            </a:r>
            <a:r>
              <a:rPr lang="en-US" sz="2000" i="0">
                <a:effectLst/>
              </a:rPr>
              <a:t>(Shayla Holmes)</a:t>
            </a:r>
          </a:p>
          <a:p>
            <a:endParaRPr lang="en-US" sz="2000"/>
          </a:p>
        </p:txBody>
      </p:sp>
    </p:spTree>
    <p:extLst>
      <p:ext uri="{BB962C8B-B14F-4D97-AF65-F5344CB8AC3E}">
        <p14:creationId xmlns:p14="http://schemas.microsoft.com/office/powerpoint/2010/main" val="242678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23327B-605B-42DB-819C-257B3D9FDB71}"/>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latin typeface="Times New Roman" panose="02020603050405020304" pitchFamily="18" charset="0"/>
                <a:cs typeface="Times New Roman" panose="02020603050405020304" pitchFamily="18" charset="0"/>
              </a:rPr>
              <a:t>Public Comment</a:t>
            </a:r>
          </a:p>
        </p:txBody>
      </p:sp>
      <p:sp>
        <p:nvSpPr>
          <p:cNvPr id="3" name="Content Placeholder 2">
            <a:extLst>
              <a:ext uri="{FF2B5EF4-FFF2-40B4-BE49-F238E27FC236}">
                <a16:creationId xmlns:a16="http://schemas.microsoft.com/office/drawing/2014/main" id="{D48D7C02-9B01-4C18-8E72-05AEB27C0ABC}"/>
              </a:ext>
            </a:extLst>
          </p:cNvPr>
          <p:cNvSpPr>
            <a:spLocks noGrp="1"/>
          </p:cNvSpPr>
          <p:nvPr>
            <p:ph idx="1"/>
          </p:nvPr>
        </p:nvSpPr>
        <p:spPr>
          <a:xfrm>
            <a:off x="6096000" y="649480"/>
            <a:ext cx="5269605" cy="5546047"/>
          </a:xfrm>
        </p:spPr>
        <p:txBody>
          <a:bodyPr anchor="ctr">
            <a:normAutofit/>
          </a:bodyPr>
          <a:lstStyle/>
          <a:p>
            <a:r>
              <a:rPr lang="en-US">
                <a:latin typeface="Times New Roman" panose="02020603050405020304" pitchFamily="18" charset="0"/>
                <a:cs typeface="Times New Roman" panose="02020603050405020304" pitchFamily="18" charset="0"/>
              </a:rPr>
              <a:t>Public comment shall be limited to three (3) minutes per person. We will begin with comments from Las Vegas and then invite comments from Carson City, followed by online participants. </a:t>
            </a:r>
          </a:p>
          <a:p>
            <a:pPr marL="0" indent="0">
              <a:buNone/>
            </a:pPr>
            <a:endParaRPr lang="en-US" u="sng">
              <a:latin typeface="Times New Roman" panose="02020603050405020304" pitchFamily="18" charset="0"/>
              <a:cs typeface="Times New Roman" panose="02020603050405020304" pitchFamily="18" charset="0"/>
            </a:endParaRPr>
          </a:p>
          <a:p>
            <a:pPr marL="0" indent="0">
              <a:buNone/>
            </a:pPr>
            <a:r>
              <a:rPr lang="en-US" u="sng">
                <a:latin typeface="Times New Roman" panose="02020603050405020304" pitchFamily="18" charset="0"/>
                <a:cs typeface="Times New Roman" panose="02020603050405020304" pitchFamily="18" charset="0"/>
              </a:rPr>
              <a:t>In Person</a:t>
            </a:r>
          </a:p>
          <a:p>
            <a:r>
              <a:rPr lang="en-US">
                <a:latin typeface="Times New Roman" panose="02020603050405020304" pitchFamily="18" charset="0"/>
                <a:cs typeface="Times New Roman" panose="02020603050405020304" pitchFamily="18" charset="0"/>
              </a:rPr>
              <a:t>Please form a line. </a:t>
            </a:r>
          </a:p>
          <a:p>
            <a:r>
              <a:rPr lang="en-US">
                <a:latin typeface="Times New Roman" panose="02020603050405020304" pitchFamily="18" charset="0"/>
                <a:cs typeface="Times New Roman" panose="02020603050405020304" pitchFamily="18" charset="0"/>
              </a:rPr>
              <a:t>Before commenting, please state your full name for the record. </a:t>
            </a:r>
          </a:p>
        </p:txBody>
      </p:sp>
    </p:spTree>
    <p:extLst>
      <p:ext uri="{BB962C8B-B14F-4D97-AF65-F5344CB8AC3E}">
        <p14:creationId xmlns:p14="http://schemas.microsoft.com/office/powerpoint/2010/main" val="37055631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CBDFF-3FC3-FBD7-C022-D3F0CA762EC6}"/>
              </a:ext>
            </a:extLst>
          </p:cNvPr>
          <p:cNvSpPr>
            <a:spLocks noGrp="1"/>
          </p:cNvSpPr>
          <p:nvPr>
            <p:ph type="title"/>
          </p:nvPr>
        </p:nvSpPr>
        <p:spPr/>
        <p:txBody>
          <a:bodyPr/>
          <a:lstStyle/>
          <a:p>
            <a:r>
              <a:rPr lang="en-US"/>
              <a:t>Recommendations Under Review from Members</a:t>
            </a:r>
          </a:p>
        </p:txBody>
      </p:sp>
      <p:sp>
        <p:nvSpPr>
          <p:cNvPr id="3" name="Content Placeholder 2">
            <a:extLst>
              <a:ext uri="{FF2B5EF4-FFF2-40B4-BE49-F238E27FC236}">
                <a16:creationId xmlns:a16="http://schemas.microsoft.com/office/drawing/2014/main" id="{4024EE9B-62C0-845E-892C-CF54B3521913}"/>
              </a:ext>
            </a:extLst>
          </p:cNvPr>
          <p:cNvSpPr>
            <a:spLocks noGrp="1"/>
          </p:cNvSpPr>
          <p:nvPr>
            <p:ph idx="1"/>
          </p:nvPr>
        </p:nvSpPr>
        <p:spPr/>
        <p:txBody>
          <a:bodyPr>
            <a:normAutofit/>
          </a:bodyPr>
          <a:lstStyle/>
          <a:p>
            <a:r>
              <a:rPr lang="en-US" sz="2000" b="0" i="0">
                <a:solidFill>
                  <a:srgbClr val="000000"/>
                </a:solidFill>
                <a:effectLst/>
              </a:rPr>
              <a:t>Create community-higher education partnerships to support inter-professional continuing medical education sessions (Shayla Holmes)</a:t>
            </a:r>
          </a:p>
          <a:p>
            <a:r>
              <a:rPr lang="en-US" sz="2000"/>
              <a:t>Cover </a:t>
            </a:r>
            <a:r>
              <a:rPr lang="en-US" sz="2000" i="0">
                <a:effectLst/>
              </a:rPr>
              <a:t>non-pharmacological or complementary treatments for pain, increase coverage of preventive and non-pharmacological/CAM modalities </a:t>
            </a:r>
            <a:r>
              <a:rPr lang="en-US" sz="2000" b="0" i="0">
                <a:solidFill>
                  <a:srgbClr val="000000"/>
                </a:solidFill>
                <a:effectLst/>
              </a:rPr>
              <a:t>(Shayla Holmes)</a:t>
            </a:r>
          </a:p>
          <a:p>
            <a:r>
              <a:rPr lang="en-US" sz="2000" b="0" i="0">
                <a:solidFill>
                  <a:srgbClr val="000000"/>
                </a:solidFill>
                <a:effectLst/>
              </a:rPr>
              <a:t>Provide pain education and awareness at the community level for all age groups (Shayla Holmes)</a:t>
            </a:r>
          </a:p>
          <a:p>
            <a:r>
              <a:rPr lang="en-US" sz="2000" b="0" i="0">
                <a:effectLst/>
              </a:rPr>
              <a:t>Increase SBIRT (screening, brief intervention, and referral to treatment) to all social services (Shayla Holmes) </a:t>
            </a:r>
          </a:p>
          <a:p>
            <a:r>
              <a:rPr lang="en-US" sz="2000" b="0" i="0">
                <a:solidFill>
                  <a:srgbClr val="000000"/>
                </a:solidFill>
                <a:effectLst/>
              </a:rPr>
              <a:t>Increase chemical-free leisure activities in rural areas </a:t>
            </a:r>
            <a:r>
              <a:rPr lang="en-US" sz="2000" b="0" i="0">
                <a:effectLst/>
              </a:rPr>
              <a:t>(Shayla Holmes) </a:t>
            </a:r>
          </a:p>
          <a:p>
            <a:endParaRPr lang="en-US" sz="2000" b="0" i="0">
              <a:solidFill>
                <a:srgbClr val="000000"/>
              </a:solidFill>
              <a:effectLst/>
            </a:endParaRPr>
          </a:p>
          <a:p>
            <a:endParaRPr lang="en-US" sz="2000" b="0" i="0">
              <a:solidFill>
                <a:srgbClr val="000000"/>
              </a:solidFill>
              <a:effectLst/>
            </a:endParaRPr>
          </a:p>
          <a:p>
            <a:endParaRPr lang="en-US" sz="2000"/>
          </a:p>
        </p:txBody>
      </p:sp>
    </p:spTree>
    <p:extLst>
      <p:ext uri="{BB962C8B-B14F-4D97-AF65-F5344CB8AC3E}">
        <p14:creationId xmlns:p14="http://schemas.microsoft.com/office/powerpoint/2010/main" val="22231609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2B50E-21F4-4888-94FE-864C290875E5}"/>
              </a:ext>
            </a:extLst>
          </p:cNvPr>
          <p:cNvSpPr>
            <a:spLocks noGrp="1"/>
          </p:cNvSpPr>
          <p:nvPr>
            <p:ph type="title"/>
          </p:nvPr>
        </p:nvSpPr>
        <p:spPr>
          <a:xfrm>
            <a:off x="744765" y="1078366"/>
            <a:ext cx="10515600" cy="3640475"/>
          </a:xfrm>
        </p:spPr>
        <p:txBody>
          <a:bodyPr>
            <a:normAutofit fontScale="90000"/>
          </a:bodyPr>
          <a:lstStyle/>
          <a:p>
            <a:r>
              <a:rPr lang="en-US">
                <a:latin typeface="Times New Roman" panose="02020603050405020304" pitchFamily="18" charset="0"/>
                <a:cs typeface="Times New Roman" panose="02020603050405020304" pitchFamily="18" charset="0"/>
              </a:rPr>
              <a:t>7.	</a:t>
            </a:r>
            <a:r>
              <a:rPr lang="en-US" sz="1800" b="1">
                <a:effectLst/>
                <a:latin typeface="Times New Roman" panose="02020603050405020304" pitchFamily="18" charset="0"/>
                <a:ea typeface="Calibri" panose="020F0502020204030204" pitchFamily="34" charset="0"/>
              </a:rPr>
              <a:t> </a:t>
            </a:r>
            <a:r>
              <a:rPr lang="en-US" b="1">
                <a:effectLst/>
                <a:latin typeface="Times New Roman" panose="02020603050405020304" pitchFamily="18" charset="0"/>
                <a:ea typeface="Calibri" panose="020F0502020204030204" pitchFamily="34" charset="0"/>
              </a:rPr>
              <a:t>Review Statewide Needs Assessment for the Advisory Committee for Resilient Nevada.</a:t>
            </a:r>
            <a:r>
              <a:rPr lang="en-US">
                <a:effectLst/>
                <a:latin typeface="Times New Roman" panose="02020603050405020304" pitchFamily="18" charset="0"/>
                <a:ea typeface="Calibri" panose="020F0502020204030204" pitchFamily="34" charset="0"/>
              </a:rPr>
              <a:t> </a:t>
            </a:r>
            <a:br>
              <a:rPr lang="en-US">
                <a:effectLst/>
                <a:latin typeface="Times New Roman" panose="02020603050405020304" pitchFamily="18" charset="0"/>
                <a:ea typeface="Calibri" panose="020F0502020204030204" pitchFamily="34" charset="0"/>
              </a:rPr>
            </a:br>
            <a:endParaRPr lang="en-US"/>
          </a:p>
        </p:txBody>
      </p:sp>
      <p:sp>
        <p:nvSpPr>
          <p:cNvPr id="3" name="Text Placeholder 2">
            <a:extLst>
              <a:ext uri="{FF2B5EF4-FFF2-40B4-BE49-F238E27FC236}">
                <a16:creationId xmlns:a16="http://schemas.microsoft.com/office/drawing/2014/main" id="{2F017082-9DF0-4B8F-A0BA-3B4BC670CA5B}"/>
              </a:ext>
            </a:extLst>
          </p:cNvPr>
          <p:cNvSpPr>
            <a:spLocks noGrp="1"/>
          </p:cNvSpPr>
          <p:nvPr>
            <p:ph type="body" idx="1"/>
          </p:nvPr>
        </p:nvSpPr>
        <p:spPr>
          <a:xfrm>
            <a:off x="744765" y="4418051"/>
            <a:ext cx="10515600" cy="1500187"/>
          </a:xfrm>
        </p:spPr>
        <p:txBody>
          <a:bodyPr>
            <a:normAutofit/>
          </a:bodyPr>
          <a:lstStyle/>
          <a:p>
            <a:r>
              <a:rPr lang="en-US" dirty="0">
                <a:latin typeface="Times New Roman" panose="02020603050405020304" pitchFamily="18" charset="0"/>
                <a:cs typeface="Times New Roman" panose="02020603050405020304" pitchFamily="18" charset="0"/>
              </a:rPr>
              <a:t>(For Possible Action.)</a:t>
            </a:r>
          </a:p>
          <a:p>
            <a:r>
              <a:rPr lang="en-US" dirty="0">
                <a:effectLst/>
                <a:latin typeface="Times New Roman" panose="02020603050405020304" pitchFamily="18" charset="0"/>
                <a:ea typeface="Calibri" panose="020F0502020204030204" pitchFamily="34" charset="0"/>
                <a:cs typeface="Times New Roman" panose="02020603050405020304" pitchFamily="18" charset="0"/>
              </a:rPr>
              <a:t>Courtney Cantrell, PsyD, Mercer</a:t>
            </a:r>
          </a:p>
          <a:p>
            <a:endParaRPr lang="en-US" dirty="0"/>
          </a:p>
        </p:txBody>
      </p:sp>
    </p:spTree>
    <p:extLst>
      <p:ext uri="{BB962C8B-B14F-4D97-AF65-F5344CB8AC3E}">
        <p14:creationId xmlns:p14="http://schemas.microsoft.com/office/powerpoint/2010/main" val="4147034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custData r:id="rId1"/>
            </p:custDataLst>
          </p:nvPr>
        </p:nvSpPr>
        <p:spPr/>
        <p:txBody>
          <a:bodyPr/>
          <a:lstStyle/>
          <a:p>
            <a:r>
              <a:rPr lang="en-US" dirty="0"/>
              <a:t>Fund for a Resilient Nevada</a:t>
            </a:r>
          </a:p>
        </p:txBody>
      </p:sp>
      <p:sp>
        <p:nvSpPr>
          <p:cNvPr id="3" name="Subtitle 2"/>
          <p:cNvSpPr>
            <a:spLocks noGrp="1"/>
          </p:cNvSpPr>
          <p:nvPr>
            <p:ph type="subTitle" idx="1"/>
            <p:custDataLst>
              <p:custData r:id="rId2"/>
            </p:custDataLst>
          </p:nvPr>
        </p:nvSpPr>
        <p:spPr/>
        <p:txBody>
          <a:bodyPr/>
          <a:lstStyle/>
          <a:p>
            <a:r>
              <a:rPr lang="en-US" dirty="0"/>
              <a:t>Needs Assessment Gaps and Scoring Methodology</a:t>
            </a:r>
          </a:p>
        </p:txBody>
      </p:sp>
      <p:sp>
        <p:nvSpPr>
          <p:cNvPr id="4" name="PresenterDetails"/>
          <p:cNvSpPr>
            <a:spLocks noGrp="1"/>
          </p:cNvSpPr>
          <p:nvPr>
            <p:ph type="body" sz="half" idx="2"/>
            <p:custDataLst>
              <p:custData r:id="rId3"/>
            </p:custDataLst>
          </p:nvPr>
        </p:nvSpPr>
        <p:spPr/>
        <p:txBody>
          <a:bodyPr/>
          <a:lstStyle/>
          <a:p>
            <a:endParaRPr lang="en-US" dirty="0"/>
          </a:p>
          <a:p>
            <a:r>
              <a:rPr lang="en-US" dirty="0"/>
              <a:t>June 6, 2022</a:t>
            </a:r>
          </a:p>
          <a:p>
            <a:r>
              <a:rPr lang="en-US" dirty="0"/>
              <a:t>Courtney Cantrell, Senior Government Consultant</a:t>
            </a:r>
          </a:p>
        </p:txBody>
      </p:sp>
      <p:sp>
        <p:nvSpPr>
          <p:cNvPr id="5" name="ClientLogo" hidden="1"/>
          <p:cNvSpPr/>
          <p:nvPr>
            <p:custDataLst>
              <p:custData r:id="rId4"/>
            </p:custDataLst>
          </p:nvPr>
        </p:nvSpPr>
        <p:spPr>
          <a:xfrm>
            <a:off x="8132400" y="363600"/>
            <a:ext cx="3574800" cy="496800"/>
          </a:xfrm>
          <a:prstGeom prst="rect">
            <a:avLst/>
          </a:prstGeom>
          <a:solidFill>
            <a:srgbClr val="1485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panose="020B0604020202020204"/>
                <a:ea typeface="+mn-ea"/>
                <a:cs typeface="+mn-cs"/>
              </a:rPr>
              <a:t>Placeholder for optional client logo</a:t>
            </a:r>
          </a:p>
        </p:txBody>
      </p:sp>
    </p:spTree>
    <p:extLst>
      <p:ext uri="{BB962C8B-B14F-4D97-AF65-F5344CB8AC3E}">
        <p14:creationId xmlns:p14="http://schemas.microsoft.com/office/powerpoint/2010/main" val="16448166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custDataLst>
              <p:custData r:id="rId1"/>
            </p:custDataLst>
          </p:nvPr>
        </p:nvSpPr>
        <p:spPr>
          <a:xfrm>
            <a:off x="485775" y="4895850"/>
            <a:ext cx="11225213" cy="18462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r"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0" b="1" i="0" u="none" strike="noStrike" kern="1200" cap="none" spc="0" normalizeH="0" baseline="0" noProof="0" dirty="0">
                <a:ln>
                  <a:noFill/>
                </a:ln>
                <a:solidFill>
                  <a:schemeClr val="dk1"/>
                </a:solidFill>
                <a:effectLst/>
                <a:uLnTx/>
                <a:uFillTx/>
                <a:latin typeface="+mn-lt"/>
                <a:ea typeface="+mn-ea"/>
                <a:cs typeface="+mn-cs"/>
              </a:rPr>
              <a:t>Agenda</a:t>
            </a:r>
          </a:p>
        </p:txBody>
      </p:sp>
      <p:grpSp>
        <p:nvGrpSpPr>
          <p:cNvPr id="4" name="Group 3" descr="Needs Assessment Report Overview"/>
          <p:cNvGrpSpPr/>
          <p:nvPr/>
        </p:nvGrpSpPr>
        <p:grpSpPr>
          <a:xfrm>
            <a:off x="772444" y="931829"/>
            <a:ext cx="6305363" cy="660552"/>
            <a:chOff x="445712" y="1281113"/>
            <a:chExt cx="5515047" cy="798019"/>
          </a:xfrm>
        </p:grpSpPr>
        <p:sp>
          <p:nvSpPr>
            <p:cNvPr id="5" name="Rectangle 4"/>
            <p:cNvSpPr/>
            <p:nvPr/>
          </p:nvSpPr>
          <p:spPr>
            <a:xfrm>
              <a:off x="834610" y="1461859"/>
              <a:ext cx="5126149" cy="617273"/>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5"/>
                  </a:solidFill>
                  <a:effectLst/>
                  <a:uLnTx/>
                  <a:uFillTx/>
                  <a:latin typeface="Arial" panose="020B0604020202020204"/>
                  <a:ea typeface="+mn-ea"/>
                  <a:cs typeface="+mn-cs"/>
                </a:rPr>
                <a:t>Needs Assessment Report Overview</a:t>
              </a:r>
              <a:endParaRPr kumimoji="0" lang="en-GB" sz="1600" b="0" i="0" u="none" strike="noStrike" kern="1200" cap="none" spc="0" normalizeH="0" baseline="0" noProof="0" dirty="0">
                <a:ln>
                  <a:noFill/>
                </a:ln>
                <a:solidFill>
                  <a:srgbClr val="003865"/>
                </a:solidFill>
                <a:effectLst/>
                <a:uLnTx/>
                <a:uFillTx/>
                <a:latin typeface="Arial" panose="020B0604020202020204"/>
                <a:ea typeface="+mn-ea"/>
                <a:cs typeface="+mn-cs"/>
              </a:endParaRPr>
            </a:p>
          </p:txBody>
        </p:sp>
        <p:sp>
          <p:nvSpPr>
            <p:cNvPr id="6" name="Rectangle 5"/>
            <p:cNvSpPr/>
            <p:nvPr/>
          </p:nvSpPr>
          <p:spPr>
            <a:xfrm>
              <a:off x="445712" y="1281113"/>
              <a:ext cx="559852" cy="61232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01</a:t>
              </a:r>
              <a:endParaRPr kumimoji="0" lang="en-GB" sz="24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endParaRPr>
            </a:p>
          </p:txBody>
        </p:sp>
        <p:sp>
          <p:nvSpPr>
            <p:cNvPr id="7" name="Right Triangle 6"/>
            <p:cNvSpPr/>
            <p:nvPr/>
          </p:nvSpPr>
          <p:spPr>
            <a:xfrm rot="5400000">
              <a:off x="834612" y="1893435"/>
              <a:ext cx="185696" cy="185696"/>
            </a:xfrm>
            <a:prstGeom prst="rtTriangle">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8" name="Group 7" descr="Summary of Identified Gaps"/>
          <p:cNvGrpSpPr/>
          <p:nvPr/>
        </p:nvGrpSpPr>
        <p:grpSpPr>
          <a:xfrm>
            <a:off x="781070" y="1588640"/>
            <a:ext cx="6296734" cy="660552"/>
            <a:chOff x="453257" y="1281113"/>
            <a:chExt cx="5507503" cy="798019"/>
          </a:xfrm>
        </p:grpSpPr>
        <p:sp>
          <p:nvSpPr>
            <p:cNvPr id="9" name="Rectangle 8"/>
            <p:cNvSpPr/>
            <p:nvPr/>
          </p:nvSpPr>
          <p:spPr>
            <a:xfrm>
              <a:off x="834612" y="1461859"/>
              <a:ext cx="5126148" cy="617273"/>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5"/>
                  </a:solidFill>
                  <a:effectLst/>
                  <a:uLnTx/>
                  <a:uFillTx/>
                  <a:latin typeface="Arial" panose="020B0604020202020204"/>
                  <a:ea typeface="+mn-ea"/>
                  <a:cs typeface="+mn-cs"/>
                </a:rPr>
                <a:t>Summary of Identified Gaps</a:t>
              </a:r>
              <a:endParaRPr kumimoji="0" lang="en-GB" sz="1600" b="0" i="0" u="none" strike="noStrike" kern="1200" cap="none" spc="0" normalizeH="0" baseline="0" noProof="0" dirty="0">
                <a:ln>
                  <a:noFill/>
                </a:ln>
                <a:solidFill>
                  <a:srgbClr val="003865"/>
                </a:solidFill>
                <a:effectLst/>
                <a:uLnTx/>
                <a:uFillTx/>
                <a:latin typeface="Arial" panose="020B0604020202020204"/>
                <a:ea typeface="+mn-ea"/>
                <a:cs typeface="+mn-cs"/>
              </a:endParaRPr>
            </a:p>
          </p:txBody>
        </p:sp>
        <p:sp>
          <p:nvSpPr>
            <p:cNvPr id="10" name="Rectangle 9"/>
            <p:cNvSpPr/>
            <p:nvPr/>
          </p:nvSpPr>
          <p:spPr>
            <a:xfrm>
              <a:off x="453257" y="1281113"/>
              <a:ext cx="559852" cy="612321"/>
            </a:xfrm>
            <a:prstGeom prst="rect">
              <a:avLst/>
            </a:prstGeom>
            <a:solidFill>
              <a:srgbClr val="0077A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02</a:t>
              </a:r>
              <a:endParaRPr kumimoji="0" lang="en-GB" sz="24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endParaRPr>
            </a:p>
          </p:txBody>
        </p:sp>
        <p:sp>
          <p:nvSpPr>
            <p:cNvPr id="11" name="Right Triangle 10"/>
            <p:cNvSpPr/>
            <p:nvPr/>
          </p:nvSpPr>
          <p:spPr>
            <a:xfrm rot="5400000">
              <a:off x="834612" y="1893435"/>
              <a:ext cx="185696" cy="185696"/>
            </a:xfrm>
            <a:prstGeom prst="rtTriangle">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pic>
        <p:nvPicPr>
          <p:cNvPr id="1026" name="Picture 2" descr="AdobeStock_2031004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4320" y="806594"/>
            <a:ext cx="7620000" cy="507682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1217073" y="2411062"/>
            <a:ext cx="5860734" cy="510941"/>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5"/>
                </a:solidFill>
                <a:effectLst/>
                <a:uLnTx/>
                <a:uFillTx/>
                <a:latin typeface="Arial" panose="020B0604020202020204"/>
                <a:ea typeface="+mn-ea"/>
                <a:cs typeface="+mn-cs"/>
              </a:rPr>
              <a:t>Recommendation Scoring Methodology</a:t>
            </a:r>
            <a:endParaRPr kumimoji="0" lang="en-GB" sz="1600" b="0" i="0" u="none" strike="noStrike" kern="1200" cap="none" spc="0" normalizeH="0" baseline="0" noProof="0" dirty="0">
              <a:ln>
                <a:noFill/>
              </a:ln>
              <a:solidFill>
                <a:srgbClr val="003865"/>
              </a:solidFill>
              <a:effectLst/>
              <a:uLnTx/>
              <a:uFillTx/>
              <a:latin typeface="Arial" panose="020B0604020202020204"/>
              <a:ea typeface="+mn-ea"/>
              <a:cs typeface="+mn-cs"/>
            </a:endParaRPr>
          </a:p>
        </p:txBody>
      </p:sp>
      <p:sp>
        <p:nvSpPr>
          <p:cNvPr id="28" name="Rectangle 27"/>
          <p:cNvSpPr/>
          <p:nvPr/>
        </p:nvSpPr>
        <p:spPr>
          <a:xfrm>
            <a:off x="781070" y="2261451"/>
            <a:ext cx="640080" cy="506842"/>
          </a:xfrm>
          <a:prstGeom prst="rect">
            <a:avLst/>
          </a:prstGeom>
          <a:solidFill>
            <a:srgbClr val="0096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03</a:t>
            </a:r>
            <a:endParaRPr kumimoji="0" lang="en-GB" sz="24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endParaRPr>
          </a:p>
        </p:txBody>
      </p:sp>
      <p:sp>
        <p:nvSpPr>
          <p:cNvPr id="29" name="Right Triangle 28">
            <a:extLst>
              <a:ext uri="{C183D7F6-B498-43B3-948B-1728B52AA6E4}">
                <adec:decorative xmlns:adec="http://schemas.microsoft.com/office/drawing/2017/decorative" val="1"/>
              </a:ext>
            </a:extLst>
          </p:cNvPr>
          <p:cNvSpPr/>
          <p:nvPr/>
        </p:nvSpPr>
        <p:spPr>
          <a:xfrm rot="5400000">
            <a:off x="1246373" y="2738995"/>
            <a:ext cx="153708" cy="212307"/>
          </a:xfrm>
          <a:prstGeom prst="rtTriangle">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601084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Needs Assessment	</a:t>
            </a:r>
          </a:p>
        </p:txBody>
      </p:sp>
      <p:sp>
        <p:nvSpPr>
          <p:cNvPr id="5" name="Content Placeholder 4"/>
          <p:cNvSpPr>
            <a:spLocks noGrp="1"/>
          </p:cNvSpPr>
          <p:nvPr>
            <p:ph idx="1"/>
          </p:nvPr>
        </p:nvSpPr>
        <p:spPr>
          <a:xfrm>
            <a:off x="485775" y="1609725"/>
            <a:ext cx="8613402" cy="2592405"/>
          </a:xfrm>
        </p:spPr>
        <p:txBody>
          <a:bodyPr/>
          <a:lstStyle/>
          <a:p>
            <a:r>
              <a:rPr lang="en-US" dirty="0"/>
              <a:t>Section 1 – Background</a:t>
            </a:r>
          </a:p>
          <a:p>
            <a:r>
              <a:rPr lang="en-US" dirty="0"/>
              <a:t>Section 2 – Methodology</a:t>
            </a:r>
          </a:p>
          <a:p>
            <a:r>
              <a:rPr lang="en-US" dirty="0"/>
              <a:t>Section 3 – Opioid Impact in Nevada</a:t>
            </a:r>
          </a:p>
          <a:p>
            <a:r>
              <a:rPr lang="en-US" dirty="0"/>
              <a:t>Section 4 – Current System Addressing Opioids</a:t>
            </a:r>
          </a:p>
          <a:p>
            <a:r>
              <a:rPr lang="en-US" dirty="0"/>
              <a:t>Section 5 – Recommendations </a:t>
            </a:r>
          </a:p>
          <a:p>
            <a:endParaRPr lang="en-US" dirty="0"/>
          </a:p>
        </p:txBody>
      </p:sp>
      <p:sp>
        <p:nvSpPr>
          <p:cNvPr id="6" name="Text Placeholder 5"/>
          <p:cNvSpPr>
            <a:spLocks noGrp="1"/>
          </p:cNvSpPr>
          <p:nvPr>
            <p:ph type="body" sz="quarter" idx="12"/>
          </p:nvPr>
        </p:nvSpPr>
        <p:spPr/>
        <p:txBody>
          <a:bodyPr/>
          <a:lstStyle/>
          <a:p>
            <a:r>
              <a:rPr lang="en-US" dirty="0"/>
              <a:t>Report Breakdown</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380252" y="3078230"/>
            <a:ext cx="6226176" cy="4036623"/>
          </a:xfrm>
          <a:prstGeom prst="rect">
            <a:avLst/>
          </a:prstGeom>
        </p:spPr>
      </p:pic>
      <p:sp>
        <p:nvSpPr>
          <p:cNvPr id="8" name="Content Placeholder 4"/>
          <p:cNvSpPr txBox="1">
            <a:spLocks/>
          </p:cNvSpPr>
          <p:nvPr/>
        </p:nvSpPr>
        <p:spPr>
          <a:xfrm>
            <a:off x="485775" y="4401602"/>
            <a:ext cx="6874249" cy="2592405"/>
          </a:xfrm>
          <a:prstGeom prst="rect">
            <a:avLst/>
          </a:prstGeom>
        </p:spPr>
        <p:txBody>
          <a:bodyPr vert="horz" lIns="0" tIns="0" rIns="0" bIns="0" rtlCol="0" anchor="t">
            <a:noAutofit/>
          </a:bodyPr>
          <a:lstStyle>
            <a:lvl1pPr marL="228600" indent="-228600" algn="l" defTabSz="457200" rtl="0" eaLnBrk="1" latinLnBrk="0" hangingPunct="1">
              <a:spcBef>
                <a:spcPts val="0"/>
              </a:spcBef>
              <a:spcAft>
                <a:spcPts val="600"/>
              </a:spcAft>
              <a:buFont typeface="Arial" panose="020B0604020202020204" pitchFamily="34" charset="0"/>
              <a:buChar char="•"/>
              <a:defRPr sz="1800" b="0" kern="1200">
                <a:solidFill>
                  <a:schemeClr val="tx1"/>
                </a:solidFill>
                <a:latin typeface="+mn-lt"/>
                <a:ea typeface="+mn-ea"/>
                <a:cs typeface="+mn-cs"/>
              </a:defRPr>
            </a:lvl1pPr>
            <a:lvl2pPr marL="457200" indent="-223838" algn="l" defTabSz="457200" rtl="0" eaLnBrk="1" latinLnBrk="0" hangingPunct="1">
              <a:spcBef>
                <a:spcPts val="0"/>
              </a:spcBef>
              <a:spcAft>
                <a:spcPts val="600"/>
              </a:spcAft>
              <a:buFont typeface="Arial" panose="020B0604020202020204" pitchFamily="34" charset="0"/>
              <a:buChar char="–"/>
              <a:tabLst/>
              <a:defRPr sz="1500" kern="1200">
                <a:solidFill>
                  <a:schemeClr val="tx1"/>
                </a:solidFill>
                <a:latin typeface="+mn-lt"/>
                <a:ea typeface="+mn-ea"/>
                <a:cs typeface="+mn-cs"/>
              </a:defRPr>
            </a:lvl2pPr>
            <a:lvl3pPr marL="6858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9144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11430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13716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6pPr>
            <a:lvl7pPr marL="16002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7pPr>
            <a:lvl8pPr marL="18288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8pPr>
            <a:lvl9pPr marL="20574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C77"/>
                </a:solidFill>
                <a:effectLst/>
                <a:uLnTx/>
                <a:uFillTx/>
                <a:latin typeface="Arial" panose="020B0604020202020204"/>
                <a:ea typeface="+mn-ea"/>
                <a:cs typeface="+mn-cs"/>
              </a:rPr>
              <a:t>All sections will include information addressing disparities, inequities, and access (geographic regions, special populations [veterans, </a:t>
            </a:r>
            <a:r>
              <a:rPr kumimoji="0" lang="en-US" sz="1800" b="0" i="0" u="none" strike="noStrike" kern="1200" cap="none" spc="0" normalizeH="0" baseline="0" noProof="0">
                <a:ln>
                  <a:noFill/>
                </a:ln>
                <a:solidFill>
                  <a:srgbClr val="002C77"/>
                </a:solidFill>
                <a:effectLst/>
                <a:uLnTx/>
                <a:uFillTx/>
                <a:latin typeface="Arial" panose="020B0604020202020204"/>
                <a:ea typeface="+mn-ea"/>
                <a:cs typeface="+mn-cs"/>
              </a:rPr>
              <a:t>pregnant women, </a:t>
            </a:r>
            <a:r>
              <a:rPr kumimoji="0" lang="en-US" sz="1800" b="0" i="0" u="none" strike="noStrike" kern="1200" cap="none" spc="0" normalizeH="0" baseline="0" noProof="0" dirty="0">
                <a:ln>
                  <a:noFill/>
                </a:ln>
                <a:solidFill>
                  <a:srgbClr val="002C77"/>
                </a:solidFill>
                <a:effectLst/>
                <a:uLnTx/>
                <a:uFillTx/>
                <a:latin typeface="Arial" panose="020B0604020202020204"/>
                <a:ea typeface="+mn-ea"/>
                <a:cs typeface="+mn-cs"/>
              </a:rPr>
              <a:t>parents of dependent children, youth, LGBTQ, incarcerated individuals and their families, juvenile justice, and children in welfare system], race, ethnicity, SES)</a:t>
            </a:r>
          </a:p>
        </p:txBody>
      </p:sp>
    </p:spTree>
    <p:extLst>
      <p:ext uri="{BB962C8B-B14F-4D97-AF65-F5344CB8AC3E}">
        <p14:creationId xmlns:p14="http://schemas.microsoft.com/office/powerpoint/2010/main" val="232889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Gaps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66040D-6F20-4F4B-8995-856BEECD84BE}" type="slidenum">
              <a:rPr kumimoji="0" lang="en-US" sz="800" b="0" i="0" u="none" strike="noStrike" kern="1200" cap="none" spc="0" normalizeH="0" baseline="0" noProof="0" smtClean="0">
                <a:ln>
                  <a:noFill/>
                </a:ln>
                <a:solidFill>
                  <a:srgbClr val="002C77"/>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sp>
        <p:nvSpPr>
          <p:cNvPr id="7" name="Rectangle 6"/>
          <p:cNvSpPr/>
          <p:nvPr/>
        </p:nvSpPr>
        <p:spPr>
          <a:xfrm>
            <a:off x="6117208" y="2371615"/>
            <a:ext cx="5148072" cy="457200"/>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Detailed breakdowns in data reports that address the following </a:t>
            </a:r>
          </a:p>
        </p:txBody>
      </p:sp>
      <p:sp>
        <p:nvSpPr>
          <p:cNvPr id="8" name="Rectangle 7"/>
          <p:cNvSpPr/>
          <p:nvPr/>
        </p:nvSpPr>
        <p:spPr>
          <a:xfrm>
            <a:off x="739584" y="2371615"/>
            <a:ext cx="5145168" cy="457200"/>
          </a:xfrm>
          <a:prstGeom prst="rect">
            <a:avLst/>
          </a:prstGeom>
          <a:solidFill>
            <a:srgbClr val="00807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Limited or Lacking Data</a:t>
            </a:r>
          </a:p>
        </p:txBody>
      </p:sp>
      <p:sp>
        <p:nvSpPr>
          <p:cNvPr id="9" name="Rectangle 8"/>
          <p:cNvSpPr/>
          <p:nvPr/>
        </p:nvSpPr>
        <p:spPr>
          <a:xfrm>
            <a:off x="739584" y="2834616"/>
            <a:ext cx="5145168" cy="2908300"/>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Drugs co-prescribed with opioids</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Demographic information in prescription monitoring system</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Pregnant women and opioid use</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Children and parents in welfare system</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Health outcomes for those in SUD services</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Availability of evidence-based practices, especially for polysubstance use and co-occurring disorders </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Specific substances involved in suicides</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Physical and mental health diagnoses for those using opioids</a:t>
            </a:r>
          </a:p>
        </p:txBody>
      </p:sp>
      <p:sp>
        <p:nvSpPr>
          <p:cNvPr id="10" name="Rectangle 9"/>
          <p:cNvSpPr/>
          <p:nvPr/>
        </p:nvSpPr>
        <p:spPr>
          <a:xfrm>
            <a:off x="6117208" y="2834616"/>
            <a:ext cx="5148072" cy="2908300"/>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Race/ethnicity</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Housing status</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Veteran/military status</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Pregnant women</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LGBTQ+ status</a:t>
            </a:r>
          </a:p>
          <a:p>
            <a:pPr marL="285750" marR="0" lvl="0" indent="-28575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C77"/>
                </a:solidFill>
                <a:effectLst/>
                <a:uLnTx/>
                <a:uFillTx/>
                <a:latin typeface="Arial" panose="020B0604020202020204"/>
                <a:ea typeface="+mn-ea"/>
                <a:cs typeface="+mn-cs"/>
              </a:rPr>
              <a:t>Immigration status or other details for people not connected to treatment systems</a:t>
            </a:r>
          </a:p>
        </p:txBody>
      </p:sp>
      <p:sp>
        <p:nvSpPr>
          <p:cNvPr id="11" name="Rectangle 10"/>
          <p:cNvSpPr/>
          <p:nvPr/>
        </p:nvSpPr>
        <p:spPr>
          <a:xfrm>
            <a:off x="715224" y="1497984"/>
            <a:ext cx="10556339" cy="550089"/>
          </a:xfrm>
          <a:prstGeom prst="rect">
            <a:avLst/>
          </a:prstGeom>
          <a:solidFill>
            <a:srgbClr val="002C77"/>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panose="020B0604020202020204"/>
                <a:ea typeface="+mn-ea"/>
                <a:cs typeface="+mn-cs"/>
              </a:rPr>
              <a:t>Lack of standardized approaches to data collection and analysis across data sets, resulting in difficulty comparing data sets and drawing firm conclusions</a:t>
            </a:r>
          </a:p>
        </p:txBody>
      </p:sp>
    </p:spTree>
    <p:extLst>
      <p:ext uri="{BB962C8B-B14F-4D97-AF65-F5344CB8AC3E}">
        <p14:creationId xmlns:p14="http://schemas.microsoft.com/office/powerpoint/2010/main" val="3009988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Prevention Gaps</a:t>
            </a:r>
          </a:p>
        </p:txBody>
      </p:sp>
      <p:sp>
        <p:nvSpPr>
          <p:cNvPr id="9" name="Content Placeholder 8"/>
          <p:cNvSpPr>
            <a:spLocks noGrp="1"/>
          </p:cNvSpPr>
          <p:nvPr>
            <p:ph idx="1"/>
            <p:custDataLst>
              <p:custData r:id="rId1"/>
            </p:custDataLst>
          </p:nvPr>
        </p:nvSpPr>
        <p:spPr>
          <a:xfrm>
            <a:off x="485777" y="1662426"/>
            <a:ext cx="10840108" cy="4320431"/>
          </a:xfrm>
        </p:spPr>
        <p:txBody>
          <a:bodyPr/>
          <a:lstStyle/>
          <a:p>
            <a:r>
              <a:rPr lang="en-US" sz="1600" dirty="0"/>
              <a:t>Community-based prevention programs across all counties</a:t>
            </a:r>
          </a:p>
          <a:p>
            <a:r>
              <a:rPr lang="en-US" sz="1600" dirty="0"/>
              <a:t>Partial implementation of the Zero Suicide initiative</a:t>
            </a:r>
          </a:p>
          <a:p>
            <a:r>
              <a:rPr lang="en-US" sz="1600" dirty="0"/>
              <a:t>School-based prevention programs</a:t>
            </a:r>
          </a:p>
          <a:p>
            <a:r>
              <a:rPr lang="en-US" sz="1600" dirty="0"/>
              <a:t>Prescription drug disposal (Southern and Rural regions)</a:t>
            </a:r>
          </a:p>
          <a:p>
            <a:r>
              <a:rPr lang="en-US" sz="1600" dirty="0"/>
              <a:t>Education for school systems, parents, law enforcement</a:t>
            </a:r>
          </a:p>
          <a:p>
            <a:r>
              <a:rPr lang="en-US" sz="1600" dirty="0"/>
              <a:t>Lack of education on addictive potential of opioids and alternative therapies for chronic pain and chronic illness, especially reported in rural areas</a:t>
            </a:r>
          </a:p>
          <a:p>
            <a:r>
              <a:rPr lang="en-US" sz="1600" dirty="0"/>
              <a:t>Education on treatment options, especially for those without housing</a:t>
            </a:r>
          </a:p>
          <a:p>
            <a:r>
              <a:rPr lang="en-US" sz="1600" dirty="0"/>
              <a:t>Education for family members of those in treatment</a:t>
            </a:r>
          </a:p>
          <a:p>
            <a:r>
              <a:rPr lang="en-US" sz="1600" dirty="0"/>
              <a:t>Lack of education among high school students around SUDs, awareness of the opioid epidemic and naloxone use, and attitudes about discussing these topics with health care providers</a:t>
            </a:r>
          </a:p>
          <a:p>
            <a:r>
              <a:rPr lang="en-US" sz="1600" dirty="0"/>
              <a:t>Stigma reported by people with lived experience through difficulty obtaining and keeping housing and employment and anxiety over seeking help, especially among veterans and tribal members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66040D-6F20-4F4B-8995-856BEECD84BE}" type="slidenum">
              <a:rPr kumimoji="0" lang="en-US" sz="800" b="0" i="0" u="none" strike="noStrike" kern="1200" cap="none" spc="0" normalizeH="0" baseline="0" noProof="0" smtClean="0">
                <a:ln>
                  <a:noFill/>
                </a:ln>
                <a:solidFill>
                  <a:srgbClr val="002C77"/>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sp>
        <p:nvSpPr>
          <p:cNvPr id="10" name="Text Placeholder 9"/>
          <p:cNvSpPr>
            <a:spLocks noGrp="1"/>
          </p:cNvSpPr>
          <p:nvPr>
            <p:ph type="body" sz="quarter" idx="12"/>
          </p:nvPr>
        </p:nvSpPr>
        <p:spPr/>
        <p:txBody>
          <a:bodyPr/>
          <a:lstStyle/>
          <a:p>
            <a:r>
              <a:rPr lang="en-US" dirty="0"/>
              <a:t>Public Education and Stigma</a:t>
            </a:r>
          </a:p>
        </p:txBody>
      </p:sp>
      <p:sp>
        <p:nvSpPr>
          <p:cNvPr id="11" name="Rectangle 10">
            <a:extLst>
              <a:ext uri="{C183D7F6-B498-43B3-948B-1728B52AA6E4}">
                <adec:decorative xmlns:adec="http://schemas.microsoft.com/office/drawing/2017/decorative" val="1"/>
              </a:ext>
            </a:extLst>
          </p:cNvPr>
          <p:cNvSpPr>
            <a:spLocks/>
          </p:cNvSpPr>
          <p:nvPr/>
        </p:nvSpPr>
        <p:spPr bwMode="auto">
          <a:xfrm>
            <a:off x="6944" y="1386526"/>
            <a:ext cx="12192000" cy="74134"/>
          </a:xfrm>
          <a:prstGeom prst="rect">
            <a:avLst/>
          </a:prstGeom>
          <a:solidFill>
            <a:schemeClr val="accent1"/>
          </a:solidFill>
          <a:ln w="9525" cap="flat" cmpd="sng" algn="ctr">
            <a:noFill/>
            <a:prstDash val="solid"/>
            <a:round/>
            <a:headEnd type="none" w="med" len="med"/>
            <a:tailEnd type="none" w="med" len="med"/>
          </a:ln>
          <a:effectLst/>
        </p:spPr>
        <p:txBody>
          <a:bodyPr vert="horz" wrap="square" lIns="34290" tIns="34290" rIns="34290" bIns="3429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Rectangle 11">
            <a:extLst>
              <a:ext uri="{C183D7F6-B498-43B3-948B-1728B52AA6E4}">
                <adec:decorative xmlns:adec="http://schemas.microsoft.com/office/drawing/2017/decorative" val="1"/>
              </a:ext>
            </a:extLst>
          </p:cNvPr>
          <p:cNvSpPr/>
          <p:nvPr/>
        </p:nvSpPr>
        <p:spPr>
          <a:xfrm>
            <a:off x="6944" y="5878830"/>
            <a:ext cx="12192000" cy="364490"/>
          </a:xfrm>
          <a:prstGeom prst="rect">
            <a:avLst/>
          </a:prstGeom>
          <a:solidFill>
            <a:srgbClr val="D5D9E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19291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Prevention Gaps</a:t>
            </a:r>
          </a:p>
        </p:txBody>
      </p:sp>
      <p:sp>
        <p:nvSpPr>
          <p:cNvPr id="9" name="Content Placeholder 8"/>
          <p:cNvSpPr>
            <a:spLocks noGrp="1"/>
          </p:cNvSpPr>
          <p:nvPr>
            <p:ph idx="1"/>
            <p:custDataLst>
              <p:custData r:id="rId1"/>
            </p:custDataLst>
          </p:nvPr>
        </p:nvSpPr>
        <p:spPr>
          <a:xfrm>
            <a:off x="485776" y="1609725"/>
            <a:ext cx="5290335" cy="4514302"/>
          </a:xfrm>
        </p:spPr>
        <p:txBody>
          <a:bodyPr/>
          <a:lstStyle/>
          <a:p>
            <a:r>
              <a:rPr lang="en-US" sz="1600" dirty="0"/>
              <a:t>Education of patients by prescribers on pain management expectations and the risks of opioids</a:t>
            </a:r>
          </a:p>
          <a:p>
            <a:r>
              <a:rPr lang="en-US" sz="1600" dirty="0"/>
              <a:t>Utilization of/referral to other pain management options</a:t>
            </a:r>
          </a:p>
          <a:p>
            <a:r>
              <a:rPr lang="en-US" sz="1600" dirty="0"/>
              <a:t>Negative attitudes from health care providers  </a:t>
            </a:r>
          </a:p>
          <a:p>
            <a:r>
              <a:rPr lang="en-US" sz="1600" dirty="0"/>
              <a:t>Pre-treatment screening and care plans that include alternative pain management</a:t>
            </a:r>
          </a:p>
          <a:p>
            <a:r>
              <a:rPr lang="en-US" sz="1600" dirty="0"/>
              <a:t>Education and more monitoring around opioid prescribing and dispensing — Nevada rates are higher than the national average, and double that in Carson City</a:t>
            </a:r>
          </a:p>
          <a:p>
            <a:r>
              <a:rPr lang="en-US" sz="1600" dirty="0"/>
              <a:t>Participation in Project Extension for Community Health Outcomes</a:t>
            </a:r>
          </a:p>
          <a:p>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66040D-6F20-4F4B-8995-856BEECD84BE}" type="slidenum">
              <a:rPr kumimoji="0" lang="en-US" sz="800" b="0" i="0" u="none" strike="noStrike" kern="1200" cap="none" spc="0" normalizeH="0" baseline="0" noProof="0" smtClean="0">
                <a:ln>
                  <a:noFill/>
                </a:ln>
                <a:solidFill>
                  <a:srgbClr val="002C77"/>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sp>
        <p:nvSpPr>
          <p:cNvPr id="10" name="Text Placeholder 9"/>
          <p:cNvSpPr>
            <a:spLocks noGrp="1"/>
          </p:cNvSpPr>
          <p:nvPr>
            <p:ph type="body" sz="quarter" idx="12"/>
          </p:nvPr>
        </p:nvSpPr>
        <p:spPr/>
        <p:txBody>
          <a:bodyPr/>
          <a:lstStyle/>
          <a:p>
            <a:r>
              <a:rPr lang="en-US" dirty="0"/>
              <a:t>Provider and Prescriber Education</a:t>
            </a:r>
          </a:p>
        </p:txBody>
      </p:sp>
      <p:pic>
        <p:nvPicPr>
          <p:cNvPr id="7" name="Picture 2" descr="GettyImages-10902167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1827" y="1683945"/>
            <a:ext cx="5724967" cy="3814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5209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 Gaps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66040D-6F20-4F4B-8995-856BEECD84BE}" type="slidenum">
              <a:rPr kumimoji="0" lang="en-US" sz="800" b="0" i="0" u="none" strike="noStrike" kern="1200" cap="none" spc="0" normalizeH="0" baseline="0" noProof="0" smtClean="0">
                <a:ln>
                  <a:noFill/>
                </a:ln>
                <a:solidFill>
                  <a:srgbClr val="002C77"/>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sp>
        <p:nvSpPr>
          <p:cNvPr id="6" name="Text Placeholder 5"/>
          <p:cNvSpPr>
            <a:spLocks noGrp="1"/>
          </p:cNvSpPr>
          <p:nvPr>
            <p:ph type="body" sz="quarter" idx="12"/>
          </p:nvPr>
        </p:nvSpPr>
        <p:spPr/>
        <p:txBody>
          <a:bodyPr/>
          <a:lstStyle/>
          <a:p>
            <a:r>
              <a:rPr lang="en-US" dirty="0"/>
              <a:t>General/Outpatient</a:t>
            </a:r>
          </a:p>
        </p:txBody>
      </p:sp>
      <p:sp>
        <p:nvSpPr>
          <p:cNvPr id="7" name="Rectangle 6"/>
          <p:cNvSpPr/>
          <p:nvPr/>
        </p:nvSpPr>
        <p:spPr bwMode="gray">
          <a:xfrm>
            <a:off x="6304838" y="1637726"/>
            <a:ext cx="5486400" cy="4623373"/>
          </a:xfrm>
          <a:prstGeom prst="rect">
            <a:avLst/>
          </a:prstGeom>
          <a:solidFill>
            <a:srgbClr val="00968F"/>
          </a:solidFill>
          <a:ln w="1905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5803" tIns="121033" rIns="185803" bIns="121033" numCol="1" spcCol="127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panose="020B0604020202020204"/>
                <a:ea typeface="+mn-ea"/>
                <a:cs typeface="+mn-cs"/>
              </a:rPr>
              <a:t>Outpatient Treatment Gaps</a:t>
            </a:r>
          </a:p>
        </p:txBody>
      </p:sp>
      <p:sp>
        <p:nvSpPr>
          <p:cNvPr id="8" name="Rectangle 7"/>
          <p:cNvSpPr/>
          <p:nvPr/>
        </p:nvSpPr>
        <p:spPr bwMode="gray">
          <a:xfrm>
            <a:off x="6304837" y="2109452"/>
            <a:ext cx="5486400" cy="3964788"/>
          </a:xfrm>
          <a:prstGeom prst="rect">
            <a:avLst/>
          </a:prstGeom>
          <a:solidFill>
            <a:schemeClr val="bg1">
              <a:lumMod val="95000"/>
            </a:schemeClr>
          </a:solidFill>
          <a:ln w="1905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t" anchorCtr="0">
            <a:noAutofit/>
          </a:bodyPr>
          <a:lstStyle/>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Psychiatrists and psychologists specializing in SUD psychotherapy</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OTPs in rural areas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OBOT in certain areas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Outpatient detoxification and licensed drug and alcohol counselors, in rural areas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MAT in rural areas and on reservations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MH treatment during and after MAT</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MAT and other treatment interventions in justice facilities is lacking in many areas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Critical need for outpatient treatment for youth with co-occurring disorders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Limited evidence-based treatment for those using multiple substances and for those with co-occurring mental health and physical health disorders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Mental health treatment (for those with and without SUD)</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Formal collaborative care for individuals at risk for suicide</a:t>
            </a:r>
          </a:p>
        </p:txBody>
      </p:sp>
      <p:sp>
        <p:nvSpPr>
          <p:cNvPr id="9" name="Rectangle 8"/>
          <p:cNvSpPr/>
          <p:nvPr/>
        </p:nvSpPr>
        <p:spPr bwMode="gray">
          <a:xfrm>
            <a:off x="528276" y="1637726"/>
            <a:ext cx="5486400" cy="4623373"/>
          </a:xfrm>
          <a:prstGeom prst="rect">
            <a:avLst/>
          </a:prstGeom>
          <a:solidFill>
            <a:schemeClr val="tx1"/>
          </a:solidFill>
          <a:ln w="1905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5803" tIns="121033" rIns="185803" bIns="121033" numCol="1" spcCol="1270" anchor="t" anchorCtr="0">
            <a:noAutofit/>
          </a:bodyPr>
          <a:lstStyle/>
          <a:p>
            <a:pPr marL="0" marR="0" lvl="0" indent="0" algn="ctr" defTabSz="10668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panose="020B0604020202020204"/>
                <a:ea typeface="+mn-ea"/>
                <a:cs typeface="+mn-cs"/>
              </a:rPr>
              <a:t>General Treatment Gaps</a:t>
            </a:r>
          </a:p>
        </p:txBody>
      </p:sp>
      <p:sp>
        <p:nvSpPr>
          <p:cNvPr id="10" name="Rectangle 9"/>
          <p:cNvSpPr/>
          <p:nvPr/>
        </p:nvSpPr>
        <p:spPr bwMode="gray">
          <a:xfrm>
            <a:off x="528276" y="2109452"/>
            <a:ext cx="5486400" cy="3964789"/>
          </a:xfrm>
          <a:prstGeom prst="rect">
            <a:avLst/>
          </a:prstGeom>
          <a:solidFill>
            <a:schemeClr val="bg1">
              <a:lumMod val="95000"/>
            </a:schemeClr>
          </a:solidFill>
          <a:ln w="1905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t" anchorCtr="0">
            <a:no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dirty="0">
                <a:ln>
                  <a:noFill/>
                </a:ln>
                <a:solidFill>
                  <a:srgbClr val="002C77"/>
                </a:solidFill>
                <a:effectLst/>
                <a:uLnTx/>
                <a:uFillTx/>
                <a:latin typeface="Arial" panose="020B0604020202020204"/>
                <a:ea typeface="+mn-ea"/>
                <a:cs typeface="+mn-cs"/>
              </a:rPr>
              <a:t>Treatment availability was the most significant and immediate need, as well as: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Insufficient health care workforce </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Insufficient treatment in rural areas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National data suggests significant disparities for ethnic/minority youth</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Nevada Medicaid and overdose data suggest disparities in populations between those in treatment versus fatal overdose rates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Peer support throughout treatment</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Community-based accessible resources after release from the justice system</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Treatment access for pregnant women</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Drug courts, other treatment, and housing services are not available Statewide</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National studies identified a gap for youth in the juvenile justice system</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Few providers certified for treating co-occurring disorders, especially for youth</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Mental health treatment</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C77"/>
                </a:solidFill>
                <a:effectLst/>
                <a:uLnTx/>
                <a:uFillTx/>
                <a:latin typeface="Arial" panose="020B0604020202020204"/>
                <a:ea typeface="+mn-ea"/>
                <a:cs typeface="+mn-cs"/>
              </a:rPr>
              <a:t>Screening, identification, and referral to treatment</a:t>
            </a:r>
          </a:p>
        </p:txBody>
      </p:sp>
    </p:spTree>
    <p:extLst>
      <p:ext uri="{BB962C8B-B14F-4D97-AF65-F5344CB8AC3E}">
        <p14:creationId xmlns:p14="http://schemas.microsoft.com/office/powerpoint/2010/main" val="33417987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 Gaps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66040D-6F20-4F4B-8995-856BEECD84BE}" type="slidenum">
              <a:rPr kumimoji="0" lang="en-US" sz="800" b="0" i="0" u="none" strike="noStrike" kern="1200" cap="none" spc="0" normalizeH="0" baseline="0" noProof="0" smtClean="0">
                <a:ln>
                  <a:noFill/>
                </a:ln>
                <a:solidFill>
                  <a:srgbClr val="002C77"/>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sp>
        <p:nvSpPr>
          <p:cNvPr id="6" name="Text Placeholder 5"/>
          <p:cNvSpPr>
            <a:spLocks noGrp="1"/>
          </p:cNvSpPr>
          <p:nvPr>
            <p:ph type="body" sz="quarter" idx="12"/>
          </p:nvPr>
        </p:nvSpPr>
        <p:spPr/>
        <p:txBody>
          <a:bodyPr/>
          <a:lstStyle/>
          <a:p>
            <a:r>
              <a:rPr lang="en-US" dirty="0"/>
              <a:t>General/Outpatient</a:t>
            </a:r>
          </a:p>
        </p:txBody>
      </p:sp>
      <p:sp>
        <p:nvSpPr>
          <p:cNvPr id="7" name="Rectangle 6"/>
          <p:cNvSpPr/>
          <p:nvPr/>
        </p:nvSpPr>
        <p:spPr bwMode="gray">
          <a:xfrm>
            <a:off x="6304838" y="1637727"/>
            <a:ext cx="5486400" cy="4328502"/>
          </a:xfrm>
          <a:prstGeom prst="rect">
            <a:avLst/>
          </a:prstGeom>
          <a:solidFill>
            <a:schemeClr val="accent1"/>
          </a:solidFill>
          <a:ln w="1905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5803" tIns="121033" rIns="185803" bIns="121033" numCol="1" spcCol="127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panose="020B0604020202020204"/>
                <a:ea typeface="+mn-ea"/>
                <a:cs typeface="+mn-cs"/>
              </a:rPr>
              <a:t>Crisis System</a:t>
            </a:r>
          </a:p>
        </p:txBody>
      </p:sp>
      <p:sp>
        <p:nvSpPr>
          <p:cNvPr id="8" name="Rectangle 7"/>
          <p:cNvSpPr/>
          <p:nvPr/>
        </p:nvSpPr>
        <p:spPr bwMode="gray">
          <a:xfrm>
            <a:off x="6304837" y="2109452"/>
            <a:ext cx="5486400" cy="3711920"/>
          </a:xfrm>
          <a:prstGeom prst="rect">
            <a:avLst/>
          </a:prstGeom>
          <a:solidFill>
            <a:schemeClr val="bg1">
              <a:lumMod val="95000"/>
            </a:schemeClr>
          </a:solidFill>
          <a:ln w="1905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t" anchorCtr="0">
            <a:noAutofit/>
          </a:bodyPr>
          <a:lstStyle/>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Nevada lacks a Statewide, consistent, comprehensive 24/7/365 crisis system encompassing mobile crisis and crisis stabilization</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Mobile crisis, especially outside of central Las Vegas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Crisis stabilization units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Follow-up after crisis to ensure stability and address barriers to care</a:t>
            </a:r>
          </a:p>
        </p:txBody>
      </p:sp>
      <p:sp>
        <p:nvSpPr>
          <p:cNvPr id="9" name="Rectangle 8"/>
          <p:cNvSpPr/>
          <p:nvPr/>
        </p:nvSpPr>
        <p:spPr bwMode="gray">
          <a:xfrm>
            <a:off x="528276" y="1637727"/>
            <a:ext cx="5486400" cy="4328502"/>
          </a:xfrm>
          <a:prstGeom prst="rect">
            <a:avLst/>
          </a:prstGeom>
          <a:solidFill>
            <a:schemeClr val="accent2"/>
          </a:solidFill>
          <a:ln w="1905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5803" tIns="121033" rIns="185803" bIns="121033" numCol="1" spcCol="1270" anchor="t" anchorCtr="0">
            <a:noAutofit/>
          </a:bodyPr>
          <a:lstStyle/>
          <a:p>
            <a:pPr marL="0" marR="0" lvl="0" indent="0" algn="ctr" defTabSz="10668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panose="020B0604020202020204"/>
                <a:ea typeface="+mn-ea"/>
                <a:cs typeface="+mn-cs"/>
              </a:rPr>
              <a:t>Withdrawal Management, Inpatient, and Residential </a:t>
            </a:r>
          </a:p>
        </p:txBody>
      </p:sp>
      <p:sp>
        <p:nvSpPr>
          <p:cNvPr id="10" name="Rectangle 9"/>
          <p:cNvSpPr/>
          <p:nvPr/>
        </p:nvSpPr>
        <p:spPr bwMode="gray">
          <a:xfrm>
            <a:off x="528276" y="2109452"/>
            <a:ext cx="5486400" cy="3711921"/>
          </a:xfrm>
          <a:prstGeom prst="rect">
            <a:avLst/>
          </a:prstGeom>
          <a:solidFill>
            <a:schemeClr val="bg1">
              <a:lumMod val="95000"/>
            </a:schemeClr>
          </a:solidFill>
          <a:ln w="1905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t" anchorCtr="0">
            <a:noAutofit/>
          </a:bodyPr>
          <a:lstStyle/>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Community support during detox </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Facility services are offered mostly in urban areas, lacking in rural, causing transportation issues</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Short-term Rehabilitation (&lt; 30 days) and long-term rehabilitation (30+ days) </a:t>
            </a:r>
          </a:p>
          <a:p>
            <a:pPr marL="285750" marR="0" lvl="0" indent="-28575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Withdrawal Management and Residential Services are not be eligible for Medicaid services for ages 18 years</a:t>
            </a:r>
            <a:r>
              <a:rPr kumimoji="0" lang="en-US" sz="1400" b="0" i="0" u="none" strike="noStrike" kern="1200" cap="none" spc="0" normalizeH="0" baseline="0" noProof="0" dirty="0">
                <a:ln>
                  <a:noFill/>
                </a:ln>
                <a:solidFill>
                  <a:srgbClr val="002C77"/>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srgbClr val="002C77"/>
                </a:solidFill>
                <a:effectLst/>
                <a:uLnTx/>
                <a:uFillTx/>
                <a:latin typeface="Arial" panose="020B0604020202020204"/>
                <a:ea typeface="+mn-ea"/>
                <a:cs typeface="+mn-cs"/>
              </a:rPr>
              <a:t>64 years without the proposed 1115 SUD Demonstration waiver</a:t>
            </a:r>
          </a:p>
        </p:txBody>
      </p:sp>
    </p:spTree>
    <p:extLst>
      <p:ext uri="{BB962C8B-B14F-4D97-AF65-F5344CB8AC3E}">
        <p14:creationId xmlns:p14="http://schemas.microsoft.com/office/powerpoint/2010/main" val="4278813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23327B-605B-42DB-819C-257B3D9FDB71}"/>
              </a:ext>
            </a:extLst>
          </p:cNvPr>
          <p:cNvSpPr>
            <a:spLocks noGrp="1"/>
          </p:cNvSpPr>
          <p:nvPr>
            <p:ph type="title"/>
          </p:nvPr>
        </p:nvSpPr>
        <p:spPr>
          <a:xfrm>
            <a:off x="586478" y="1683756"/>
            <a:ext cx="3115265" cy="2396359"/>
          </a:xfrm>
        </p:spPr>
        <p:txBody>
          <a:bodyPr anchor="b">
            <a:normAutofit/>
          </a:bodyPr>
          <a:lstStyle/>
          <a:p>
            <a:pPr algn="r"/>
            <a:r>
              <a:rPr lang="en-US" sz="4000" dirty="0">
                <a:solidFill>
                  <a:srgbClr val="FFFFFF"/>
                </a:solidFill>
                <a:latin typeface="Times New Roman" panose="02020603050405020304" pitchFamily="18" charset="0"/>
                <a:cs typeface="Times New Roman" panose="02020603050405020304" pitchFamily="18" charset="0"/>
              </a:rPr>
              <a:t>Public Comment</a:t>
            </a:r>
          </a:p>
        </p:txBody>
      </p:sp>
      <p:graphicFrame>
        <p:nvGraphicFramePr>
          <p:cNvPr id="5" name="Content Placeholder 2">
            <a:extLst>
              <a:ext uri="{FF2B5EF4-FFF2-40B4-BE49-F238E27FC236}">
                <a16:creationId xmlns:a16="http://schemas.microsoft.com/office/drawing/2014/main" id="{B311EFF0-B82E-47E2-B5A2-808A6FCA93E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79197217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6108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Discharge and Recovery Support Gaps</a:t>
            </a:r>
          </a:p>
        </p:txBody>
      </p:sp>
      <p:sp>
        <p:nvSpPr>
          <p:cNvPr id="9" name="Content Placeholder 8"/>
          <p:cNvSpPr>
            <a:spLocks noGrp="1"/>
          </p:cNvSpPr>
          <p:nvPr>
            <p:ph idx="1"/>
            <p:custDataLst>
              <p:custData r:id="rId1"/>
            </p:custDataLst>
          </p:nvPr>
        </p:nvSpPr>
        <p:spPr/>
        <p:txBody>
          <a:bodyPr/>
          <a:lstStyle/>
          <a:p>
            <a:r>
              <a:rPr lang="en-US" dirty="0"/>
              <a:t>Funding/insurance for long-term care for recovery and residential programs</a:t>
            </a:r>
          </a:p>
          <a:p>
            <a:r>
              <a:rPr lang="en-US" dirty="0"/>
              <a:t>Limited duration of treatment by insurance</a:t>
            </a:r>
          </a:p>
          <a:p>
            <a:r>
              <a:rPr lang="en-US" dirty="0"/>
              <a:t>Inadequate discharge planning, coordination, and communication between levels of care</a:t>
            </a:r>
          </a:p>
          <a:p>
            <a:r>
              <a:rPr lang="en-US" dirty="0"/>
              <a:t>Programs for the individuals released from the justice system </a:t>
            </a:r>
          </a:p>
          <a:p>
            <a:r>
              <a:rPr lang="en-US" dirty="0"/>
              <a:t>Religious or spiritual advisors/faith-based organizations and 12-step groups in rural areas</a:t>
            </a:r>
          </a:p>
          <a:p>
            <a:r>
              <a:rPr lang="en-US" dirty="0"/>
              <a:t>Educational support</a:t>
            </a:r>
          </a:p>
          <a:p>
            <a:r>
              <a:rPr lang="en-US" dirty="0"/>
              <a:t>Parenting education</a:t>
            </a:r>
          </a:p>
          <a:p>
            <a:r>
              <a:rPr lang="en-US" dirty="0"/>
              <a:t>Support in obtaining health insurance, including Medicaid</a:t>
            </a:r>
          </a:p>
          <a:p>
            <a:r>
              <a:rPr lang="en-US" dirty="0"/>
              <a:t>Education on maintaining recovery</a:t>
            </a:r>
          </a:p>
          <a:p>
            <a:r>
              <a:rPr lang="en-US" dirty="0"/>
              <a:t>Recovery centers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66040D-6F20-4F4B-8995-856BEECD84BE}" type="slidenum">
              <a:rPr kumimoji="0" lang="en-US" sz="800" b="0" i="0" u="none" strike="noStrike" kern="1200" cap="none" spc="0" normalizeH="0" baseline="0" noProof="0" smtClean="0">
                <a:ln>
                  <a:noFill/>
                </a:ln>
                <a:solidFill>
                  <a:srgbClr val="002C77"/>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pic>
        <p:nvPicPr>
          <p:cNvPr id="4098" name="Picture 2" descr="offset_3882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4964" y="3494932"/>
            <a:ext cx="4534435" cy="3021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093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Harm Reduction and Social Determinants of Health Gaps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66040D-6F20-4F4B-8995-856BEECD84BE}" type="slidenum">
              <a:rPr kumimoji="0" lang="en-US" sz="800" b="0" i="0" u="none" strike="noStrike" kern="1200" cap="none" spc="0" normalizeH="0" baseline="0" noProof="0" smtClean="0">
                <a:ln>
                  <a:noFill/>
                </a:ln>
                <a:solidFill>
                  <a:srgbClr val="002C77"/>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sp>
        <p:nvSpPr>
          <p:cNvPr id="7" name="Rectangle 36">
            <a:extLst>
              <a:ext uri="{FF2B5EF4-FFF2-40B4-BE49-F238E27FC236}">
                <a16:creationId xmlns:a16="http://schemas.microsoft.com/office/drawing/2014/main" id="{B59A2AC9-AC41-694C-A752-3E4599AB6142}"/>
              </a:ext>
            </a:extLst>
          </p:cNvPr>
          <p:cNvSpPr>
            <a:spLocks noChangeArrowheads="1"/>
          </p:cNvSpPr>
          <p:nvPr/>
        </p:nvSpPr>
        <p:spPr bwMode="auto">
          <a:xfrm>
            <a:off x="612340" y="1803196"/>
            <a:ext cx="11097059" cy="1783284"/>
          </a:xfrm>
          <a:prstGeom prst="rect">
            <a:avLst/>
          </a:prstGeom>
          <a:solidFill>
            <a:schemeClr val="bg1"/>
          </a:solidFill>
          <a:ln w="9525" algn="ctr">
            <a:solidFill>
              <a:schemeClr val="tx1"/>
            </a:solidFill>
            <a:miter lim="800000"/>
            <a:headEnd/>
            <a:tailEnd/>
          </a:ln>
        </p:spPr>
        <p:txBody>
          <a:bodyPr wrap="square" tIns="87071" bIns="87071" anchor="ctr">
            <a:noAutofit/>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50000"/>
              </a:spcBef>
              <a:spcAft>
                <a:spcPct val="0"/>
              </a:spcAft>
              <a:defRPr sz="1200">
                <a:solidFill>
                  <a:schemeClr val="tx1"/>
                </a:solidFill>
                <a:latin typeface="Arial" charset="0"/>
              </a:defRPr>
            </a:lvl6pPr>
            <a:lvl7pPr marL="2971800" indent="-228600" algn="ctr" eaLnBrk="0" fontAlgn="base" hangingPunct="0">
              <a:spcBef>
                <a:spcPct val="50000"/>
              </a:spcBef>
              <a:spcAft>
                <a:spcPct val="0"/>
              </a:spcAft>
              <a:defRPr sz="1200">
                <a:solidFill>
                  <a:schemeClr val="tx1"/>
                </a:solidFill>
                <a:latin typeface="Arial" charset="0"/>
              </a:defRPr>
            </a:lvl7pPr>
            <a:lvl8pPr marL="3429000" indent="-228600" algn="ctr" eaLnBrk="0" fontAlgn="base" hangingPunct="0">
              <a:spcBef>
                <a:spcPct val="50000"/>
              </a:spcBef>
              <a:spcAft>
                <a:spcPct val="0"/>
              </a:spcAft>
              <a:defRPr sz="1200">
                <a:solidFill>
                  <a:schemeClr val="tx1"/>
                </a:solidFill>
                <a:latin typeface="Arial" charset="0"/>
              </a:defRPr>
            </a:lvl8pPr>
            <a:lvl9pPr marL="3886200" indent="-228600" algn="ctr" eaLnBrk="0" fontAlgn="base" hangingPunct="0">
              <a:spcBef>
                <a:spcPct val="50000"/>
              </a:spcBef>
              <a:spcAft>
                <a:spcPct val="0"/>
              </a:spcAft>
              <a:defRPr sz="1200">
                <a:solidFill>
                  <a:schemeClr val="tx1"/>
                </a:solidFill>
                <a:latin typeface="Arial" charset="0"/>
              </a:defRPr>
            </a:lvl9pPr>
          </a:lstStyle>
          <a:p>
            <a:pPr marL="2630488" marR="0" lvl="0" indent="-285750" algn="l" defTabSz="457200" rtl="0" eaLnBrk="1" fontAlgn="base" latinLnBrk="0" hangingPunct="1">
              <a:lnSpc>
                <a:spcPct val="90000"/>
              </a:lnSpc>
              <a:spcBef>
                <a:spcPct val="20000"/>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Needle exchanges  </a:t>
            </a:r>
          </a:p>
          <a:p>
            <a:pPr marL="2630488" marR="0" lvl="0" indent="-285750" algn="l" defTabSz="457200" rtl="0" eaLnBrk="1" fontAlgn="base" latinLnBrk="0" hangingPunct="1">
              <a:lnSpc>
                <a:spcPct val="90000"/>
              </a:lnSpc>
              <a:spcBef>
                <a:spcPct val="20000"/>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Limited hours of availability of harm reduction programs</a:t>
            </a:r>
          </a:p>
          <a:p>
            <a:pPr marL="2630488" marR="0" lvl="0" indent="-285750" algn="l" defTabSz="457200" rtl="0" eaLnBrk="1" fontAlgn="base" latinLnBrk="0" hangingPunct="1">
              <a:lnSpc>
                <a:spcPct val="90000"/>
              </a:lnSpc>
              <a:spcBef>
                <a:spcPct val="20000"/>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Education on harm reduction resources and methods, including Naloxone use</a:t>
            </a:r>
          </a:p>
          <a:p>
            <a:pPr marL="2630488" marR="0" lvl="0" indent="-285750" algn="l" defTabSz="457200" rtl="0" eaLnBrk="1" fontAlgn="base" latinLnBrk="0" hangingPunct="1">
              <a:lnSpc>
                <a:spcPct val="90000"/>
              </a:lnSpc>
              <a:spcBef>
                <a:spcPct val="20000"/>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Safe places to use </a:t>
            </a:r>
          </a:p>
          <a:p>
            <a:pPr marL="2630488" marR="0" lvl="0" indent="-285750" algn="l" defTabSz="457200" rtl="0" eaLnBrk="1" fontAlgn="base" latinLnBrk="0" hangingPunct="1">
              <a:lnSpc>
                <a:spcPct val="90000"/>
              </a:lnSpc>
              <a:spcBef>
                <a:spcPct val="20000"/>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Harm reduction in rural areas without other community members knowing about the individual’s use</a:t>
            </a:r>
          </a:p>
        </p:txBody>
      </p:sp>
      <p:sp>
        <p:nvSpPr>
          <p:cNvPr id="8" name="AutoShape 47">
            <a:extLst>
              <a:ext uri="{FF2B5EF4-FFF2-40B4-BE49-F238E27FC236}">
                <a16:creationId xmlns:a16="http://schemas.microsoft.com/office/drawing/2014/main" id="{688D7AAE-D854-224E-AC37-32B7BB614657}"/>
              </a:ext>
            </a:extLst>
          </p:cNvPr>
          <p:cNvSpPr>
            <a:spLocks noChangeArrowheads="1"/>
          </p:cNvSpPr>
          <p:nvPr/>
        </p:nvSpPr>
        <p:spPr bwMode="blackWhite">
          <a:xfrm>
            <a:off x="612342" y="1802086"/>
            <a:ext cx="2280238" cy="1784394"/>
          </a:xfrm>
          <a:prstGeom prst="roundRect">
            <a:avLst>
              <a:gd name="adj" fmla="val 0"/>
            </a:avLst>
          </a:prstGeom>
          <a:solidFill>
            <a:srgbClr val="002C77"/>
          </a:solidFill>
          <a:ln w="9525" algn="ctr">
            <a:solidFill>
              <a:schemeClr val="tx1"/>
            </a:solidFill>
            <a:round/>
            <a:headEnd/>
            <a:tailEnd/>
          </a:ln>
        </p:spPr>
        <p:txBody>
          <a:bodyPr wrap="none" lIns="87071" tIns="87071" bIns="87071" anchor="ct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50000"/>
              </a:spcBef>
              <a:spcAft>
                <a:spcPct val="0"/>
              </a:spcAft>
              <a:defRPr sz="1200">
                <a:solidFill>
                  <a:schemeClr val="tx1"/>
                </a:solidFill>
                <a:latin typeface="Arial" charset="0"/>
              </a:defRPr>
            </a:lvl6pPr>
            <a:lvl7pPr marL="2971800" indent="-228600" algn="ctr" eaLnBrk="0" fontAlgn="base" hangingPunct="0">
              <a:spcBef>
                <a:spcPct val="50000"/>
              </a:spcBef>
              <a:spcAft>
                <a:spcPct val="0"/>
              </a:spcAft>
              <a:defRPr sz="1200">
                <a:solidFill>
                  <a:schemeClr val="tx1"/>
                </a:solidFill>
                <a:latin typeface="Arial" charset="0"/>
              </a:defRPr>
            </a:lvl7pPr>
            <a:lvl8pPr marL="3429000" indent="-228600" algn="ctr" eaLnBrk="0" fontAlgn="base" hangingPunct="0">
              <a:spcBef>
                <a:spcPct val="50000"/>
              </a:spcBef>
              <a:spcAft>
                <a:spcPct val="0"/>
              </a:spcAft>
              <a:defRPr sz="1200">
                <a:solidFill>
                  <a:schemeClr val="tx1"/>
                </a:solidFill>
                <a:latin typeface="Arial" charset="0"/>
              </a:defRPr>
            </a:lvl8pPr>
            <a:lvl9pPr marL="3886200" indent="-228600" algn="ctr" eaLnBrk="0" fontAlgn="base" hangingPunct="0">
              <a:spcBef>
                <a:spcPct val="50000"/>
              </a:spcBef>
              <a:spcAft>
                <a:spcPct val="0"/>
              </a:spcAft>
              <a:defRPr sz="1200">
                <a:solidFill>
                  <a:schemeClr val="tx1"/>
                </a:solidFill>
                <a:latin typeface="Arial" charset="0"/>
              </a:defRPr>
            </a:lvl9pPr>
          </a:lstStyle>
          <a:p>
            <a:pPr marL="0" marR="0" lvl="0" indent="0" algn="ctr" defTabSz="457200" rtl="0" eaLnBrk="0" fontAlgn="base" latinLnBrk="0" hangingPunct="0">
              <a:lnSpc>
                <a:spcPct val="95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FFFFFF"/>
                </a:solidFill>
                <a:effectLst/>
                <a:uLnTx/>
                <a:uFillTx/>
                <a:latin typeface="Arial" charset="0"/>
                <a:ea typeface="+mn-ea"/>
                <a:cs typeface="Arial" charset="0"/>
              </a:rPr>
              <a:t>Harm Reduction </a:t>
            </a:r>
            <a:br>
              <a:rPr kumimoji="0" lang="en-US" altLang="en-US" sz="1800" b="1" i="0" u="none" strike="noStrike" kern="1200" cap="none" spc="0" normalizeH="0" baseline="0" noProof="0" dirty="0">
                <a:ln>
                  <a:noFill/>
                </a:ln>
                <a:solidFill>
                  <a:srgbClr val="FFFFFF"/>
                </a:solidFill>
                <a:effectLst/>
                <a:uLnTx/>
                <a:uFillTx/>
                <a:latin typeface="Arial" charset="0"/>
                <a:ea typeface="+mn-ea"/>
                <a:cs typeface="Arial" charset="0"/>
              </a:rPr>
            </a:br>
            <a:r>
              <a:rPr kumimoji="0" lang="en-US" altLang="en-US" sz="1800" b="1" i="0" u="none" strike="noStrike" kern="1200" cap="none" spc="0" normalizeH="0" baseline="0" noProof="0" dirty="0">
                <a:ln>
                  <a:noFill/>
                </a:ln>
                <a:solidFill>
                  <a:srgbClr val="FFFFFF"/>
                </a:solidFill>
                <a:effectLst/>
                <a:uLnTx/>
                <a:uFillTx/>
                <a:latin typeface="Arial" charset="0"/>
                <a:ea typeface="+mn-ea"/>
                <a:cs typeface="Arial" charset="0"/>
              </a:rPr>
              <a:t>Gaps</a:t>
            </a:r>
          </a:p>
        </p:txBody>
      </p:sp>
      <p:sp>
        <p:nvSpPr>
          <p:cNvPr id="9" name="Rectangle 36">
            <a:extLst>
              <a:ext uri="{FF2B5EF4-FFF2-40B4-BE49-F238E27FC236}">
                <a16:creationId xmlns:a16="http://schemas.microsoft.com/office/drawing/2014/main" id="{B59A2AC9-AC41-694C-A752-3E4599AB6142}"/>
              </a:ext>
            </a:extLst>
          </p:cNvPr>
          <p:cNvSpPr>
            <a:spLocks noChangeArrowheads="1"/>
          </p:cNvSpPr>
          <p:nvPr/>
        </p:nvSpPr>
        <p:spPr bwMode="auto">
          <a:xfrm>
            <a:off x="612340" y="3586480"/>
            <a:ext cx="11097059" cy="2418080"/>
          </a:xfrm>
          <a:prstGeom prst="rect">
            <a:avLst/>
          </a:prstGeom>
          <a:solidFill>
            <a:schemeClr val="bg1"/>
          </a:solidFill>
          <a:ln w="9525" algn="ctr">
            <a:solidFill>
              <a:schemeClr val="tx1"/>
            </a:solidFill>
            <a:miter lim="800000"/>
            <a:headEnd/>
            <a:tailEnd/>
          </a:ln>
        </p:spPr>
        <p:txBody>
          <a:bodyPr wrap="square" tIns="87071" bIns="87071" anchor="ct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50000"/>
              </a:spcBef>
              <a:spcAft>
                <a:spcPct val="0"/>
              </a:spcAft>
              <a:defRPr sz="1200">
                <a:solidFill>
                  <a:schemeClr val="tx1"/>
                </a:solidFill>
                <a:latin typeface="Arial" charset="0"/>
              </a:defRPr>
            </a:lvl6pPr>
            <a:lvl7pPr marL="2971800" indent="-228600" algn="ctr" eaLnBrk="0" fontAlgn="base" hangingPunct="0">
              <a:spcBef>
                <a:spcPct val="50000"/>
              </a:spcBef>
              <a:spcAft>
                <a:spcPct val="0"/>
              </a:spcAft>
              <a:defRPr sz="1200">
                <a:solidFill>
                  <a:schemeClr val="tx1"/>
                </a:solidFill>
                <a:latin typeface="Arial" charset="0"/>
              </a:defRPr>
            </a:lvl7pPr>
            <a:lvl8pPr marL="3429000" indent="-228600" algn="ctr" eaLnBrk="0" fontAlgn="base" hangingPunct="0">
              <a:spcBef>
                <a:spcPct val="50000"/>
              </a:spcBef>
              <a:spcAft>
                <a:spcPct val="0"/>
              </a:spcAft>
              <a:defRPr sz="1200">
                <a:solidFill>
                  <a:schemeClr val="tx1"/>
                </a:solidFill>
                <a:latin typeface="Arial" charset="0"/>
              </a:defRPr>
            </a:lvl8pPr>
            <a:lvl9pPr marL="3886200" indent="-228600" algn="ctr" eaLnBrk="0" fontAlgn="base" hangingPunct="0">
              <a:spcBef>
                <a:spcPct val="50000"/>
              </a:spcBef>
              <a:spcAft>
                <a:spcPct val="0"/>
              </a:spcAft>
              <a:defRPr sz="1200">
                <a:solidFill>
                  <a:schemeClr val="tx1"/>
                </a:solidFill>
                <a:latin typeface="Arial" charset="0"/>
              </a:defRPr>
            </a:lvl9pPr>
          </a:lstStyle>
          <a:p>
            <a:pPr marL="2630488" marR="0" lvl="0" indent="-285750" algn="l" defTabSz="457200" rtl="0" eaLnBrk="1" fontAlgn="base" latinLnBrk="0" hangingPunct="1">
              <a:lnSpc>
                <a:spcPct val="90000"/>
              </a:lnSpc>
              <a:spcBef>
                <a:spcPts val="336"/>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Income is lower and unemployment and poverty higher for those living in tribal lands</a:t>
            </a:r>
          </a:p>
          <a:p>
            <a:pPr marL="2630488" marR="0" lvl="0" indent="-285750" algn="l" defTabSz="457200" rtl="0" eaLnBrk="1" fontAlgn="base" latinLnBrk="0" hangingPunct="1">
              <a:lnSpc>
                <a:spcPct val="90000"/>
              </a:lnSpc>
              <a:spcBef>
                <a:spcPts val="336"/>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Housing vouchers and affordable housing</a:t>
            </a:r>
          </a:p>
          <a:p>
            <a:pPr marL="2630488" marR="0" lvl="0" indent="-285750" algn="l" defTabSz="457200" rtl="0" eaLnBrk="1" fontAlgn="base" latinLnBrk="0" hangingPunct="1">
              <a:lnSpc>
                <a:spcPct val="90000"/>
              </a:lnSpc>
              <a:spcBef>
                <a:spcPts val="336"/>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Transportation, not only to treatment, but to access other Social Determinants of Health and employment</a:t>
            </a:r>
          </a:p>
          <a:p>
            <a:pPr marL="2630488" marR="0" lvl="0" indent="-285750" algn="l" defTabSz="457200" rtl="0" eaLnBrk="1" fontAlgn="base" latinLnBrk="0" hangingPunct="1">
              <a:lnSpc>
                <a:spcPct val="90000"/>
              </a:lnSpc>
              <a:spcBef>
                <a:spcPts val="336"/>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Employment for those receiving treatment and in recovery</a:t>
            </a:r>
          </a:p>
          <a:p>
            <a:pPr marL="2630488" marR="0" lvl="0" indent="-285750" algn="l" defTabSz="457200" rtl="0" eaLnBrk="1" fontAlgn="base" latinLnBrk="0" hangingPunct="1">
              <a:lnSpc>
                <a:spcPct val="90000"/>
              </a:lnSpc>
              <a:spcBef>
                <a:spcPts val="336"/>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Volunteer and vocational opportunities</a:t>
            </a:r>
          </a:p>
          <a:p>
            <a:pPr marL="2630488" marR="0" lvl="0" indent="-285750" algn="l" defTabSz="457200" rtl="0" eaLnBrk="1" fontAlgn="base" latinLnBrk="0" hangingPunct="1">
              <a:lnSpc>
                <a:spcPct val="90000"/>
              </a:lnSpc>
              <a:spcBef>
                <a:spcPts val="336"/>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Internet access</a:t>
            </a:r>
          </a:p>
          <a:p>
            <a:pPr marL="2630488" marR="0" lvl="0" indent="-285750" algn="l" defTabSz="457200" rtl="0" eaLnBrk="1" fontAlgn="base" latinLnBrk="0" hangingPunct="1">
              <a:lnSpc>
                <a:spcPct val="90000"/>
              </a:lnSpc>
              <a:spcBef>
                <a:spcPts val="336"/>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Food access</a:t>
            </a:r>
          </a:p>
          <a:p>
            <a:pPr marL="2630488" marR="0" lvl="0" indent="-285750" algn="l" defTabSz="457200" rtl="0" eaLnBrk="1" fontAlgn="base" latinLnBrk="0" hangingPunct="1">
              <a:lnSpc>
                <a:spcPct val="90000"/>
              </a:lnSpc>
              <a:spcBef>
                <a:spcPts val="336"/>
              </a:spcBef>
              <a:spcAft>
                <a:spcPct val="0"/>
              </a:spcAft>
              <a:buClr>
                <a:srgbClr val="002C77"/>
              </a:buClr>
              <a:buSzPct val="100000"/>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2C77"/>
                </a:solidFill>
                <a:effectLst/>
                <a:uLnTx/>
                <a:uFillTx/>
                <a:latin typeface="Arial" charset="0"/>
                <a:ea typeface="+mn-ea"/>
                <a:cs typeface="+mn-cs"/>
              </a:rPr>
              <a:t>Financial resources and stability for those in recovery</a:t>
            </a:r>
          </a:p>
        </p:txBody>
      </p:sp>
      <p:sp>
        <p:nvSpPr>
          <p:cNvPr id="10" name="AutoShape 47">
            <a:extLst>
              <a:ext uri="{FF2B5EF4-FFF2-40B4-BE49-F238E27FC236}">
                <a16:creationId xmlns:a16="http://schemas.microsoft.com/office/drawing/2014/main" id="{688D7AAE-D854-224E-AC37-32B7BB614657}"/>
              </a:ext>
            </a:extLst>
          </p:cNvPr>
          <p:cNvSpPr>
            <a:spLocks noChangeArrowheads="1"/>
          </p:cNvSpPr>
          <p:nvPr/>
        </p:nvSpPr>
        <p:spPr bwMode="blackWhite">
          <a:xfrm>
            <a:off x="612342" y="3586480"/>
            <a:ext cx="2280239" cy="2418080"/>
          </a:xfrm>
          <a:prstGeom prst="roundRect">
            <a:avLst>
              <a:gd name="adj" fmla="val 0"/>
            </a:avLst>
          </a:prstGeom>
          <a:solidFill>
            <a:srgbClr val="179BD7"/>
          </a:solidFill>
          <a:ln w="9525" algn="ctr">
            <a:solidFill>
              <a:schemeClr val="accent1"/>
            </a:solidFill>
            <a:round/>
            <a:headEnd/>
            <a:tailEnd/>
          </a:ln>
        </p:spPr>
        <p:txBody>
          <a:bodyPr wrap="none" lIns="87071" tIns="87071" bIns="87071" anchor="ct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50000"/>
              </a:spcBef>
              <a:spcAft>
                <a:spcPct val="0"/>
              </a:spcAft>
              <a:defRPr sz="1200">
                <a:solidFill>
                  <a:schemeClr val="tx1"/>
                </a:solidFill>
                <a:latin typeface="Arial" charset="0"/>
              </a:defRPr>
            </a:lvl6pPr>
            <a:lvl7pPr marL="2971800" indent="-228600" algn="ctr" eaLnBrk="0" fontAlgn="base" hangingPunct="0">
              <a:spcBef>
                <a:spcPct val="50000"/>
              </a:spcBef>
              <a:spcAft>
                <a:spcPct val="0"/>
              </a:spcAft>
              <a:defRPr sz="1200">
                <a:solidFill>
                  <a:schemeClr val="tx1"/>
                </a:solidFill>
                <a:latin typeface="Arial" charset="0"/>
              </a:defRPr>
            </a:lvl7pPr>
            <a:lvl8pPr marL="3429000" indent="-228600" algn="ctr" eaLnBrk="0" fontAlgn="base" hangingPunct="0">
              <a:spcBef>
                <a:spcPct val="50000"/>
              </a:spcBef>
              <a:spcAft>
                <a:spcPct val="0"/>
              </a:spcAft>
              <a:defRPr sz="1200">
                <a:solidFill>
                  <a:schemeClr val="tx1"/>
                </a:solidFill>
                <a:latin typeface="Arial" charset="0"/>
              </a:defRPr>
            </a:lvl8pPr>
            <a:lvl9pPr marL="3886200" indent="-228600" algn="ctr" eaLnBrk="0" fontAlgn="base" hangingPunct="0">
              <a:spcBef>
                <a:spcPct val="50000"/>
              </a:spcBef>
              <a:spcAft>
                <a:spcPct val="0"/>
              </a:spcAft>
              <a:defRPr sz="1200">
                <a:solidFill>
                  <a:schemeClr val="tx1"/>
                </a:solidFill>
                <a:latin typeface="Arial" charset="0"/>
              </a:defRPr>
            </a:lvl9pPr>
          </a:lstStyle>
          <a:p>
            <a:pPr marL="0" marR="0" lvl="0" indent="0" algn="ctr" defTabSz="457200" rtl="0" eaLnBrk="0" fontAlgn="base" latinLnBrk="0" hangingPunct="0">
              <a:lnSpc>
                <a:spcPct val="95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FFFFFF"/>
                </a:solidFill>
                <a:effectLst/>
                <a:uLnTx/>
                <a:uFillTx/>
                <a:latin typeface="Arial" charset="0"/>
                <a:ea typeface="+mn-ea"/>
                <a:cs typeface="Arial" charset="0"/>
              </a:rPr>
              <a:t>Social Determinants </a:t>
            </a:r>
            <a:br>
              <a:rPr kumimoji="0" lang="en-US" altLang="en-US" sz="1800" b="1" i="0" u="none" strike="noStrike" kern="1200" cap="none" spc="0" normalizeH="0" baseline="0" noProof="0" dirty="0">
                <a:ln>
                  <a:noFill/>
                </a:ln>
                <a:solidFill>
                  <a:srgbClr val="FFFFFF"/>
                </a:solidFill>
                <a:effectLst/>
                <a:uLnTx/>
                <a:uFillTx/>
                <a:latin typeface="Arial" charset="0"/>
                <a:ea typeface="+mn-ea"/>
                <a:cs typeface="Arial" charset="0"/>
              </a:rPr>
            </a:br>
            <a:r>
              <a:rPr kumimoji="0" lang="en-US" altLang="en-US" sz="1800" b="1" i="0" u="none" strike="noStrike" kern="1200" cap="none" spc="0" normalizeH="0" baseline="0" noProof="0" dirty="0">
                <a:ln>
                  <a:noFill/>
                </a:ln>
                <a:solidFill>
                  <a:srgbClr val="FFFFFF"/>
                </a:solidFill>
                <a:effectLst/>
                <a:uLnTx/>
                <a:uFillTx/>
                <a:latin typeface="Arial" charset="0"/>
                <a:ea typeface="+mn-ea"/>
                <a:cs typeface="Arial" charset="0"/>
              </a:rPr>
              <a:t>of Health </a:t>
            </a:r>
            <a:br>
              <a:rPr kumimoji="0" lang="en-US" altLang="en-US" sz="1800" b="1" i="0" u="none" strike="noStrike" kern="1200" cap="none" spc="0" normalizeH="0" baseline="0" noProof="0" dirty="0">
                <a:ln>
                  <a:noFill/>
                </a:ln>
                <a:solidFill>
                  <a:srgbClr val="FFFFFF"/>
                </a:solidFill>
                <a:effectLst/>
                <a:uLnTx/>
                <a:uFillTx/>
                <a:latin typeface="Arial" charset="0"/>
                <a:ea typeface="+mn-ea"/>
                <a:cs typeface="Arial" charset="0"/>
              </a:rPr>
            </a:br>
            <a:r>
              <a:rPr kumimoji="0" lang="en-US" altLang="en-US" sz="1800" b="1" i="0" u="none" strike="noStrike" kern="1200" cap="none" spc="0" normalizeH="0" baseline="0" noProof="0" dirty="0">
                <a:ln>
                  <a:noFill/>
                </a:ln>
                <a:solidFill>
                  <a:srgbClr val="FFFFFF"/>
                </a:solidFill>
                <a:effectLst/>
                <a:uLnTx/>
                <a:uFillTx/>
                <a:latin typeface="Arial" charset="0"/>
                <a:ea typeface="+mn-ea"/>
                <a:cs typeface="Arial" charset="0"/>
              </a:rPr>
              <a:t>Gaps</a:t>
            </a:r>
            <a:endParaRPr kumimoji="0" lang="en-US" altLang="en-US" sz="1600" b="1" i="0" u="none" strike="noStrike" kern="1200" cap="none" spc="0" normalizeH="0" baseline="0" noProof="0" dirty="0">
              <a:ln>
                <a:noFill/>
              </a:ln>
              <a:solidFill>
                <a:srgbClr val="FFFFFF"/>
              </a:solidFill>
              <a:effectLst/>
              <a:uLnTx/>
              <a:uFillTx/>
              <a:latin typeface="Arial" charset="0"/>
              <a:ea typeface="+mn-ea"/>
              <a:cs typeface="Arial" charset="0"/>
            </a:endParaRPr>
          </a:p>
        </p:txBody>
      </p:sp>
    </p:spTree>
    <p:extLst>
      <p:ext uri="{BB962C8B-B14F-4D97-AF65-F5344CB8AC3E}">
        <p14:creationId xmlns:p14="http://schemas.microsoft.com/office/powerpoint/2010/main" val="3009886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 Scoring Methodology</a:t>
            </a:r>
          </a:p>
        </p:txBody>
      </p:sp>
      <p:sp>
        <p:nvSpPr>
          <p:cNvPr id="3" name="Content Placeholder 2"/>
          <p:cNvSpPr>
            <a:spLocks noGrp="1"/>
          </p:cNvSpPr>
          <p:nvPr>
            <p:ph idx="1"/>
          </p:nvPr>
        </p:nvSpPr>
        <p:spPr>
          <a:xfrm>
            <a:off x="773453" y="1363299"/>
            <a:ext cx="4959527" cy="4514302"/>
          </a:xfrm>
        </p:spPr>
        <p:txBody>
          <a:bodyPr/>
          <a:lstStyle/>
          <a:p>
            <a:pPr marL="0" indent="0">
              <a:buNone/>
            </a:pPr>
            <a:r>
              <a:rPr lang="en-US" dirty="0"/>
              <a:t>Recommendations rated based 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66040D-6F20-4F4B-8995-856BEECD84BE}" type="slidenum">
              <a:rPr kumimoji="0" lang="en-US" sz="800" b="0" i="0" u="none" strike="noStrike" kern="1200" cap="none" spc="0" normalizeH="0" baseline="0" noProof="0" smtClean="0">
                <a:ln>
                  <a:noFill/>
                </a:ln>
                <a:solidFill>
                  <a:srgbClr val="002C77"/>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r"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800" b="0" i="0" u="none" strike="noStrike" kern="1200" cap="none" spc="0" normalizeH="0" baseline="0" noProof="0" dirty="0">
              <a:ln>
                <a:noFill/>
              </a:ln>
              <a:solidFill>
                <a:srgbClr val="002C77"/>
              </a:solidFill>
              <a:effectLst/>
              <a:uLnTx/>
              <a:uFillTx/>
              <a:latin typeface="Arial" panose="020B0604020202020204"/>
              <a:ea typeface="+mn-ea"/>
              <a:cs typeface="+mn-cs"/>
            </a:endParaRPr>
          </a:p>
        </p:txBody>
      </p:sp>
      <p:grpSp>
        <p:nvGrpSpPr>
          <p:cNvPr id="17" name="Group 16" descr="Impact 1-5. Number of lives affected. Magnitude of impact on individuals. Impact to health equity.&#10;&#10;Urgency 1-5. Availability of alternatives. Consequences of delay in implementation.&#10;&#10;Feasibility 1-5. Current infrastructure availability. Ease of implementation (effort). Availability of resources for implementation (staff, community, and financial).&#10;&#10;Legislative Target 0 or 3. Overdose prevention. Addressing disparities in access to healthcare. Prevention of substance use among youth.&#10;&#10;"/>
          <p:cNvGrpSpPr/>
          <p:nvPr/>
        </p:nvGrpSpPr>
        <p:grpSpPr>
          <a:xfrm>
            <a:off x="773453" y="1818287"/>
            <a:ext cx="6760408" cy="4474408"/>
            <a:chOff x="773453" y="1818287"/>
            <a:chExt cx="6760408" cy="4200234"/>
          </a:xfrm>
        </p:grpSpPr>
        <p:sp>
          <p:nvSpPr>
            <p:cNvPr id="18" name="Freeform 17"/>
            <p:cNvSpPr/>
            <p:nvPr/>
          </p:nvSpPr>
          <p:spPr>
            <a:xfrm>
              <a:off x="2677643" y="1948729"/>
              <a:ext cx="4856218" cy="765756"/>
            </a:xfrm>
            <a:custGeom>
              <a:avLst/>
              <a:gdLst>
                <a:gd name="connsiteX0" fmla="*/ 173923 w 1043516"/>
                <a:gd name="connsiteY0" fmla="*/ 0 h 3385226"/>
                <a:gd name="connsiteX1" fmla="*/ 869593 w 1043516"/>
                <a:gd name="connsiteY1" fmla="*/ 0 h 3385226"/>
                <a:gd name="connsiteX2" fmla="*/ 1043516 w 1043516"/>
                <a:gd name="connsiteY2" fmla="*/ 173923 h 3385226"/>
                <a:gd name="connsiteX3" fmla="*/ 1043516 w 1043516"/>
                <a:gd name="connsiteY3" fmla="*/ 3385226 h 3385226"/>
                <a:gd name="connsiteX4" fmla="*/ 1043516 w 1043516"/>
                <a:gd name="connsiteY4" fmla="*/ 3385226 h 3385226"/>
                <a:gd name="connsiteX5" fmla="*/ 0 w 1043516"/>
                <a:gd name="connsiteY5" fmla="*/ 3385226 h 3385226"/>
                <a:gd name="connsiteX6" fmla="*/ 0 w 1043516"/>
                <a:gd name="connsiteY6" fmla="*/ 3385226 h 3385226"/>
                <a:gd name="connsiteX7" fmla="*/ 0 w 1043516"/>
                <a:gd name="connsiteY7" fmla="*/ 173923 h 3385226"/>
                <a:gd name="connsiteX8" fmla="*/ 173923 w 1043516"/>
                <a:gd name="connsiteY8" fmla="*/ 0 h 338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516" h="3385226">
                  <a:moveTo>
                    <a:pt x="1043516" y="564216"/>
                  </a:moveTo>
                  <a:lnTo>
                    <a:pt x="1043516" y="2821010"/>
                  </a:lnTo>
                  <a:cubicBezTo>
                    <a:pt x="1043516" y="3132618"/>
                    <a:pt x="1019513" y="3385226"/>
                    <a:pt x="989903" y="3385226"/>
                  </a:cubicBezTo>
                  <a:lnTo>
                    <a:pt x="0" y="3385226"/>
                  </a:lnTo>
                  <a:lnTo>
                    <a:pt x="0" y="3385226"/>
                  </a:lnTo>
                  <a:lnTo>
                    <a:pt x="0" y="0"/>
                  </a:lnTo>
                  <a:lnTo>
                    <a:pt x="0" y="0"/>
                  </a:lnTo>
                  <a:lnTo>
                    <a:pt x="989903" y="0"/>
                  </a:lnTo>
                  <a:cubicBezTo>
                    <a:pt x="1019513" y="0"/>
                    <a:pt x="1043516" y="252608"/>
                    <a:pt x="1043516" y="564216"/>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5720" tIns="73800" rIns="96660" bIns="73800" numCol="1" spcCol="1270" anchor="ctr"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Number of lives affected</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Magnitude of impact on individuals</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Impact to health equity</a:t>
              </a:r>
            </a:p>
          </p:txBody>
        </p:sp>
        <p:sp>
          <p:nvSpPr>
            <p:cNvPr id="19" name="Freeform 18"/>
            <p:cNvSpPr/>
            <p:nvPr/>
          </p:nvSpPr>
          <p:spPr>
            <a:xfrm>
              <a:off x="773453" y="1818287"/>
              <a:ext cx="1904190" cy="1021045"/>
            </a:xfrm>
            <a:custGeom>
              <a:avLst/>
              <a:gdLst>
                <a:gd name="connsiteX0" fmla="*/ 0 w 1904190"/>
                <a:gd name="connsiteY0" fmla="*/ 217404 h 1304395"/>
                <a:gd name="connsiteX1" fmla="*/ 217404 w 1904190"/>
                <a:gd name="connsiteY1" fmla="*/ 0 h 1304395"/>
                <a:gd name="connsiteX2" fmla="*/ 1686786 w 1904190"/>
                <a:gd name="connsiteY2" fmla="*/ 0 h 1304395"/>
                <a:gd name="connsiteX3" fmla="*/ 1904190 w 1904190"/>
                <a:gd name="connsiteY3" fmla="*/ 217404 h 1304395"/>
                <a:gd name="connsiteX4" fmla="*/ 1904190 w 1904190"/>
                <a:gd name="connsiteY4" fmla="*/ 1086991 h 1304395"/>
                <a:gd name="connsiteX5" fmla="*/ 1686786 w 1904190"/>
                <a:gd name="connsiteY5" fmla="*/ 1304395 h 1304395"/>
                <a:gd name="connsiteX6" fmla="*/ 217404 w 1904190"/>
                <a:gd name="connsiteY6" fmla="*/ 1304395 h 1304395"/>
                <a:gd name="connsiteX7" fmla="*/ 0 w 1904190"/>
                <a:gd name="connsiteY7" fmla="*/ 1086991 h 1304395"/>
                <a:gd name="connsiteX8" fmla="*/ 0 w 1904190"/>
                <a:gd name="connsiteY8" fmla="*/ 217404 h 130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4190" h="1304395">
                  <a:moveTo>
                    <a:pt x="0" y="217404"/>
                  </a:moveTo>
                  <a:cubicBezTo>
                    <a:pt x="0" y="97335"/>
                    <a:pt x="97335" y="0"/>
                    <a:pt x="217404" y="0"/>
                  </a:cubicBezTo>
                  <a:lnTo>
                    <a:pt x="1686786" y="0"/>
                  </a:lnTo>
                  <a:cubicBezTo>
                    <a:pt x="1806855" y="0"/>
                    <a:pt x="1904190" y="97335"/>
                    <a:pt x="1904190" y="217404"/>
                  </a:cubicBezTo>
                  <a:lnTo>
                    <a:pt x="1904190" y="1086991"/>
                  </a:lnTo>
                  <a:cubicBezTo>
                    <a:pt x="1904190" y="1207060"/>
                    <a:pt x="1806855" y="1304395"/>
                    <a:pt x="1686786" y="1304395"/>
                  </a:cubicBezTo>
                  <a:lnTo>
                    <a:pt x="217404" y="1304395"/>
                  </a:lnTo>
                  <a:cubicBezTo>
                    <a:pt x="97335" y="1304395"/>
                    <a:pt x="0" y="1207060"/>
                    <a:pt x="0" y="1086991"/>
                  </a:cubicBezTo>
                  <a:lnTo>
                    <a:pt x="0" y="21740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2255" tIns="97965" rIns="132255" bIns="97965"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Impact </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(1–5)</a:t>
              </a:r>
            </a:p>
          </p:txBody>
        </p:sp>
        <p:sp>
          <p:nvSpPr>
            <p:cNvPr id="20" name="Freeform 19"/>
            <p:cNvSpPr/>
            <p:nvPr/>
          </p:nvSpPr>
          <p:spPr>
            <a:xfrm>
              <a:off x="2677643" y="3008550"/>
              <a:ext cx="4856218" cy="736946"/>
            </a:xfrm>
            <a:custGeom>
              <a:avLst/>
              <a:gdLst>
                <a:gd name="connsiteX0" fmla="*/ 173923 w 1043516"/>
                <a:gd name="connsiteY0" fmla="*/ 0 h 3385226"/>
                <a:gd name="connsiteX1" fmla="*/ 869593 w 1043516"/>
                <a:gd name="connsiteY1" fmla="*/ 0 h 3385226"/>
                <a:gd name="connsiteX2" fmla="*/ 1043516 w 1043516"/>
                <a:gd name="connsiteY2" fmla="*/ 173923 h 3385226"/>
                <a:gd name="connsiteX3" fmla="*/ 1043516 w 1043516"/>
                <a:gd name="connsiteY3" fmla="*/ 3385226 h 3385226"/>
                <a:gd name="connsiteX4" fmla="*/ 1043516 w 1043516"/>
                <a:gd name="connsiteY4" fmla="*/ 3385226 h 3385226"/>
                <a:gd name="connsiteX5" fmla="*/ 0 w 1043516"/>
                <a:gd name="connsiteY5" fmla="*/ 3385226 h 3385226"/>
                <a:gd name="connsiteX6" fmla="*/ 0 w 1043516"/>
                <a:gd name="connsiteY6" fmla="*/ 3385226 h 3385226"/>
                <a:gd name="connsiteX7" fmla="*/ 0 w 1043516"/>
                <a:gd name="connsiteY7" fmla="*/ 173923 h 3385226"/>
                <a:gd name="connsiteX8" fmla="*/ 173923 w 1043516"/>
                <a:gd name="connsiteY8" fmla="*/ 0 h 338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516" h="3385226">
                  <a:moveTo>
                    <a:pt x="1043516" y="564216"/>
                  </a:moveTo>
                  <a:lnTo>
                    <a:pt x="1043516" y="2821010"/>
                  </a:lnTo>
                  <a:cubicBezTo>
                    <a:pt x="1043516" y="3132618"/>
                    <a:pt x="1019513" y="3385226"/>
                    <a:pt x="989903" y="3385226"/>
                  </a:cubicBezTo>
                  <a:lnTo>
                    <a:pt x="0" y="3385226"/>
                  </a:lnTo>
                  <a:lnTo>
                    <a:pt x="0" y="3385226"/>
                  </a:lnTo>
                  <a:lnTo>
                    <a:pt x="0" y="0"/>
                  </a:lnTo>
                  <a:lnTo>
                    <a:pt x="0" y="0"/>
                  </a:lnTo>
                  <a:lnTo>
                    <a:pt x="989903" y="0"/>
                  </a:lnTo>
                  <a:cubicBezTo>
                    <a:pt x="1019513" y="0"/>
                    <a:pt x="1043516" y="252608"/>
                    <a:pt x="1043516" y="564216"/>
                  </a:cubicBezTo>
                  <a:close/>
                </a:path>
              </a:pathLst>
            </a:custGeom>
          </p:spPr>
          <p:style>
            <a:lnRef idx="2">
              <a:schemeClr val="accent2">
                <a:tint val="40000"/>
                <a:alpha val="90000"/>
                <a:hueOff val="2783613"/>
                <a:satOff val="-666"/>
                <a:lumOff val="294"/>
                <a:alphaOff val="0"/>
              </a:schemeClr>
            </a:lnRef>
            <a:fillRef idx="1">
              <a:schemeClr val="accent2">
                <a:tint val="40000"/>
                <a:alpha val="90000"/>
                <a:hueOff val="2783613"/>
                <a:satOff val="-666"/>
                <a:lumOff val="294"/>
                <a:alphaOff val="0"/>
              </a:schemeClr>
            </a:fillRef>
            <a:effectRef idx="0">
              <a:schemeClr val="accent2">
                <a:tint val="40000"/>
                <a:alpha val="90000"/>
                <a:hueOff val="2783613"/>
                <a:satOff val="-666"/>
                <a:lumOff val="294"/>
                <a:alphaOff val="0"/>
              </a:schemeClr>
            </a:effectRef>
            <a:fontRef idx="minor">
              <a:schemeClr val="dk1">
                <a:hueOff val="0"/>
                <a:satOff val="0"/>
                <a:lumOff val="0"/>
                <a:alphaOff val="0"/>
              </a:schemeClr>
            </a:fontRef>
          </p:style>
          <p:txBody>
            <a:bodyPr spcFirstLastPara="0" vert="horz" wrap="square" lIns="45720" tIns="73800" rIns="96660" bIns="73800" numCol="1" spcCol="1270" anchor="ctr"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Availability of alternatives</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Consequences of delay in implementation</a:t>
              </a:r>
            </a:p>
          </p:txBody>
        </p:sp>
        <p:sp>
          <p:nvSpPr>
            <p:cNvPr id="21" name="Freeform 20"/>
            <p:cNvSpPr/>
            <p:nvPr/>
          </p:nvSpPr>
          <p:spPr>
            <a:xfrm>
              <a:off x="773453" y="2878111"/>
              <a:ext cx="1904190" cy="914400"/>
            </a:xfrm>
            <a:custGeom>
              <a:avLst/>
              <a:gdLst>
                <a:gd name="connsiteX0" fmla="*/ 0 w 1904190"/>
                <a:gd name="connsiteY0" fmla="*/ 217404 h 1304395"/>
                <a:gd name="connsiteX1" fmla="*/ 217404 w 1904190"/>
                <a:gd name="connsiteY1" fmla="*/ 0 h 1304395"/>
                <a:gd name="connsiteX2" fmla="*/ 1686786 w 1904190"/>
                <a:gd name="connsiteY2" fmla="*/ 0 h 1304395"/>
                <a:gd name="connsiteX3" fmla="*/ 1904190 w 1904190"/>
                <a:gd name="connsiteY3" fmla="*/ 217404 h 1304395"/>
                <a:gd name="connsiteX4" fmla="*/ 1904190 w 1904190"/>
                <a:gd name="connsiteY4" fmla="*/ 1086991 h 1304395"/>
                <a:gd name="connsiteX5" fmla="*/ 1686786 w 1904190"/>
                <a:gd name="connsiteY5" fmla="*/ 1304395 h 1304395"/>
                <a:gd name="connsiteX6" fmla="*/ 217404 w 1904190"/>
                <a:gd name="connsiteY6" fmla="*/ 1304395 h 1304395"/>
                <a:gd name="connsiteX7" fmla="*/ 0 w 1904190"/>
                <a:gd name="connsiteY7" fmla="*/ 1086991 h 1304395"/>
                <a:gd name="connsiteX8" fmla="*/ 0 w 1904190"/>
                <a:gd name="connsiteY8" fmla="*/ 217404 h 130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4190" h="1304395">
                  <a:moveTo>
                    <a:pt x="0" y="217404"/>
                  </a:moveTo>
                  <a:cubicBezTo>
                    <a:pt x="0" y="97335"/>
                    <a:pt x="97335" y="0"/>
                    <a:pt x="217404" y="0"/>
                  </a:cubicBezTo>
                  <a:lnTo>
                    <a:pt x="1686786" y="0"/>
                  </a:lnTo>
                  <a:cubicBezTo>
                    <a:pt x="1806855" y="0"/>
                    <a:pt x="1904190" y="97335"/>
                    <a:pt x="1904190" y="217404"/>
                  </a:cubicBezTo>
                  <a:lnTo>
                    <a:pt x="1904190" y="1086991"/>
                  </a:lnTo>
                  <a:cubicBezTo>
                    <a:pt x="1904190" y="1207060"/>
                    <a:pt x="1806855" y="1304395"/>
                    <a:pt x="1686786" y="1304395"/>
                  </a:cubicBezTo>
                  <a:lnTo>
                    <a:pt x="217404" y="1304395"/>
                  </a:lnTo>
                  <a:cubicBezTo>
                    <a:pt x="97335" y="1304395"/>
                    <a:pt x="0" y="1207060"/>
                    <a:pt x="0" y="1086991"/>
                  </a:cubicBezTo>
                  <a:lnTo>
                    <a:pt x="0" y="217404"/>
                  </a:lnTo>
                  <a:close/>
                </a:path>
              </a:pathLst>
            </a:custGeom>
          </p:spPr>
          <p:style>
            <a:lnRef idx="2">
              <a:schemeClr val="lt1">
                <a:hueOff val="0"/>
                <a:satOff val="0"/>
                <a:lumOff val="0"/>
                <a:alphaOff val="0"/>
              </a:schemeClr>
            </a:lnRef>
            <a:fillRef idx="1">
              <a:schemeClr val="accent2">
                <a:hueOff val="2632224"/>
                <a:satOff val="-19048"/>
                <a:lumOff val="4772"/>
                <a:alphaOff val="0"/>
              </a:schemeClr>
            </a:fillRef>
            <a:effectRef idx="0">
              <a:schemeClr val="accent2">
                <a:hueOff val="2632224"/>
                <a:satOff val="-19048"/>
                <a:lumOff val="4772"/>
                <a:alphaOff val="0"/>
              </a:schemeClr>
            </a:effectRef>
            <a:fontRef idx="minor">
              <a:schemeClr val="lt1"/>
            </a:fontRef>
          </p:style>
          <p:txBody>
            <a:bodyPr spcFirstLastPara="0" vert="horz" wrap="square" lIns="132255" tIns="97965" rIns="132255" bIns="97965"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Urgency </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(1–5)</a:t>
              </a:r>
            </a:p>
          </p:txBody>
        </p:sp>
        <p:sp>
          <p:nvSpPr>
            <p:cNvPr id="22" name="Freeform 21"/>
            <p:cNvSpPr/>
            <p:nvPr/>
          </p:nvSpPr>
          <p:spPr>
            <a:xfrm>
              <a:off x="2677643" y="3981466"/>
              <a:ext cx="4856218" cy="1006443"/>
            </a:xfrm>
            <a:custGeom>
              <a:avLst/>
              <a:gdLst>
                <a:gd name="connsiteX0" fmla="*/ 173923 w 1043516"/>
                <a:gd name="connsiteY0" fmla="*/ 0 h 3385226"/>
                <a:gd name="connsiteX1" fmla="*/ 869593 w 1043516"/>
                <a:gd name="connsiteY1" fmla="*/ 0 h 3385226"/>
                <a:gd name="connsiteX2" fmla="*/ 1043516 w 1043516"/>
                <a:gd name="connsiteY2" fmla="*/ 173923 h 3385226"/>
                <a:gd name="connsiteX3" fmla="*/ 1043516 w 1043516"/>
                <a:gd name="connsiteY3" fmla="*/ 3385226 h 3385226"/>
                <a:gd name="connsiteX4" fmla="*/ 1043516 w 1043516"/>
                <a:gd name="connsiteY4" fmla="*/ 3385226 h 3385226"/>
                <a:gd name="connsiteX5" fmla="*/ 0 w 1043516"/>
                <a:gd name="connsiteY5" fmla="*/ 3385226 h 3385226"/>
                <a:gd name="connsiteX6" fmla="*/ 0 w 1043516"/>
                <a:gd name="connsiteY6" fmla="*/ 3385226 h 3385226"/>
                <a:gd name="connsiteX7" fmla="*/ 0 w 1043516"/>
                <a:gd name="connsiteY7" fmla="*/ 173923 h 3385226"/>
                <a:gd name="connsiteX8" fmla="*/ 173923 w 1043516"/>
                <a:gd name="connsiteY8" fmla="*/ 0 h 338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516" h="3385226">
                  <a:moveTo>
                    <a:pt x="1043516" y="564216"/>
                  </a:moveTo>
                  <a:lnTo>
                    <a:pt x="1043516" y="2821010"/>
                  </a:lnTo>
                  <a:cubicBezTo>
                    <a:pt x="1043516" y="3132618"/>
                    <a:pt x="1019513" y="3385226"/>
                    <a:pt x="989903" y="3385226"/>
                  </a:cubicBezTo>
                  <a:lnTo>
                    <a:pt x="0" y="3385226"/>
                  </a:lnTo>
                  <a:lnTo>
                    <a:pt x="0" y="3385226"/>
                  </a:lnTo>
                  <a:lnTo>
                    <a:pt x="0" y="0"/>
                  </a:lnTo>
                  <a:lnTo>
                    <a:pt x="0" y="0"/>
                  </a:lnTo>
                  <a:lnTo>
                    <a:pt x="989903" y="0"/>
                  </a:lnTo>
                  <a:cubicBezTo>
                    <a:pt x="1019513" y="0"/>
                    <a:pt x="1043516" y="252608"/>
                    <a:pt x="1043516" y="564216"/>
                  </a:cubicBezTo>
                  <a:close/>
                </a:path>
              </a:pathLst>
            </a:custGeom>
          </p:spPr>
          <p:style>
            <a:lnRef idx="2">
              <a:schemeClr val="accent2">
                <a:tint val="40000"/>
                <a:alpha val="90000"/>
                <a:hueOff val="5567226"/>
                <a:satOff val="-1333"/>
                <a:lumOff val="589"/>
                <a:alphaOff val="0"/>
              </a:schemeClr>
            </a:lnRef>
            <a:fillRef idx="1">
              <a:schemeClr val="accent2">
                <a:tint val="40000"/>
                <a:alpha val="90000"/>
                <a:hueOff val="5567226"/>
                <a:satOff val="-1333"/>
                <a:lumOff val="589"/>
                <a:alphaOff val="0"/>
              </a:schemeClr>
            </a:fillRef>
            <a:effectRef idx="0">
              <a:schemeClr val="accent2">
                <a:tint val="40000"/>
                <a:alpha val="90000"/>
                <a:hueOff val="5567226"/>
                <a:satOff val="-1333"/>
                <a:lumOff val="589"/>
                <a:alphaOff val="0"/>
              </a:schemeClr>
            </a:effectRef>
            <a:fontRef idx="minor">
              <a:schemeClr val="dk1">
                <a:hueOff val="0"/>
                <a:satOff val="0"/>
                <a:lumOff val="0"/>
                <a:alphaOff val="0"/>
              </a:schemeClr>
            </a:fontRef>
          </p:style>
          <p:txBody>
            <a:bodyPr spcFirstLastPara="0" vert="horz" wrap="square" lIns="45720" tIns="73800" rIns="96660" bIns="73801" numCol="1" spcCol="1270" anchor="ctr"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Current infrastructure availability</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Ease of implementation (effort)</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Availability of resources for implementation (staff, community, and financial)</a:t>
              </a:r>
            </a:p>
          </p:txBody>
        </p:sp>
        <p:sp>
          <p:nvSpPr>
            <p:cNvPr id="23" name="Freeform 22"/>
            <p:cNvSpPr/>
            <p:nvPr/>
          </p:nvSpPr>
          <p:spPr>
            <a:xfrm>
              <a:off x="773453" y="3829503"/>
              <a:ext cx="1904190" cy="1225330"/>
            </a:xfrm>
            <a:custGeom>
              <a:avLst/>
              <a:gdLst>
                <a:gd name="connsiteX0" fmla="*/ 0 w 1904190"/>
                <a:gd name="connsiteY0" fmla="*/ 217404 h 1304395"/>
                <a:gd name="connsiteX1" fmla="*/ 217404 w 1904190"/>
                <a:gd name="connsiteY1" fmla="*/ 0 h 1304395"/>
                <a:gd name="connsiteX2" fmla="*/ 1686786 w 1904190"/>
                <a:gd name="connsiteY2" fmla="*/ 0 h 1304395"/>
                <a:gd name="connsiteX3" fmla="*/ 1904190 w 1904190"/>
                <a:gd name="connsiteY3" fmla="*/ 217404 h 1304395"/>
                <a:gd name="connsiteX4" fmla="*/ 1904190 w 1904190"/>
                <a:gd name="connsiteY4" fmla="*/ 1086991 h 1304395"/>
                <a:gd name="connsiteX5" fmla="*/ 1686786 w 1904190"/>
                <a:gd name="connsiteY5" fmla="*/ 1304395 h 1304395"/>
                <a:gd name="connsiteX6" fmla="*/ 217404 w 1904190"/>
                <a:gd name="connsiteY6" fmla="*/ 1304395 h 1304395"/>
                <a:gd name="connsiteX7" fmla="*/ 0 w 1904190"/>
                <a:gd name="connsiteY7" fmla="*/ 1086991 h 1304395"/>
                <a:gd name="connsiteX8" fmla="*/ 0 w 1904190"/>
                <a:gd name="connsiteY8" fmla="*/ 217404 h 130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4190" h="1304395">
                  <a:moveTo>
                    <a:pt x="0" y="217404"/>
                  </a:moveTo>
                  <a:cubicBezTo>
                    <a:pt x="0" y="97335"/>
                    <a:pt x="97335" y="0"/>
                    <a:pt x="217404" y="0"/>
                  </a:cubicBezTo>
                  <a:lnTo>
                    <a:pt x="1686786" y="0"/>
                  </a:lnTo>
                  <a:cubicBezTo>
                    <a:pt x="1806855" y="0"/>
                    <a:pt x="1904190" y="97335"/>
                    <a:pt x="1904190" y="217404"/>
                  </a:cubicBezTo>
                  <a:lnTo>
                    <a:pt x="1904190" y="1086991"/>
                  </a:lnTo>
                  <a:cubicBezTo>
                    <a:pt x="1904190" y="1207060"/>
                    <a:pt x="1806855" y="1304395"/>
                    <a:pt x="1686786" y="1304395"/>
                  </a:cubicBezTo>
                  <a:lnTo>
                    <a:pt x="217404" y="1304395"/>
                  </a:lnTo>
                  <a:cubicBezTo>
                    <a:pt x="97335" y="1304395"/>
                    <a:pt x="0" y="1207060"/>
                    <a:pt x="0" y="1086991"/>
                  </a:cubicBezTo>
                  <a:lnTo>
                    <a:pt x="0" y="217404"/>
                  </a:lnTo>
                  <a:close/>
                </a:path>
              </a:pathLst>
            </a:custGeom>
          </p:spPr>
          <p:style>
            <a:lnRef idx="2">
              <a:schemeClr val="lt1">
                <a:hueOff val="0"/>
                <a:satOff val="0"/>
                <a:lumOff val="0"/>
                <a:alphaOff val="0"/>
              </a:schemeClr>
            </a:lnRef>
            <a:fillRef idx="1">
              <a:schemeClr val="accent2">
                <a:hueOff val="5264448"/>
                <a:satOff val="-38096"/>
                <a:lumOff val="9543"/>
                <a:alphaOff val="0"/>
              </a:schemeClr>
            </a:fillRef>
            <a:effectRef idx="0">
              <a:schemeClr val="accent2">
                <a:hueOff val="5264448"/>
                <a:satOff val="-38096"/>
                <a:lumOff val="9543"/>
                <a:alphaOff val="0"/>
              </a:schemeClr>
            </a:effectRef>
            <a:fontRef idx="minor">
              <a:schemeClr val="lt1"/>
            </a:fontRef>
          </p:style>
          <p:txBody>
            <a:bodyPr spcFirstLastPara="0" vert="horz" wrap="square" lIns="132255" tIns="97965" rIns="132255" bIns="97965"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Feasibility </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(1–5)</a:t>
              </a:r>
            </a:p>
          </p:txBody>
        </p:sp>
        <p:sp>
          <p:nvSpPr>
            <p:cNvPr id="24" name="Freeform 23"/>
            <p:cNvSpPr/>
            <p:nvPr/>
          </p:nvSpPr>
          <p:spPr>
            <a:xfrm>
              <a:off x="2677643" y="5237189"/>
              <a:ext cx="4856218" cy="729417"/>
            </a:xfrm>
            <a:custGeom>
              <a:avLst/>
              <a:gdLst>
                <a:gd name="connsiteX0" fmla="*/ 173923 w 1043516"/>
                <a:gd name="connsiteY0" fmla="*/ 0 h 3385226"/>
                <a:gd name="connsiteX1" fmla="*/ 869593 w 1043516"/>
                <a:gd name="connsiteY1" fmla="*/ 0 h 3385226"/>
                <a:gd name="connsiteX2" fmla="*/ 1043516 w 1043516"/>
                <a:gd name="connsiteY2" fmla="*/ 173923 h 3385226"/>
                <a:gd name="connsiteX3" fmla="*/ 1043516 w 1043516"/>
                <a:gd name="connsiteY3" fmla="*/ 3385226 h 3385226"/>
                <a:gd name="connsiteX4" fmla="*/ 1043516 w 1043516"/>
                <a:gd name="connsiteY4" fmla="*/ 3385226 h 3385226"/>
                <a:gd name="connsiteX5" fmla="*/ 0 w 1043516"/>
                <a:gd name="connsiteY5" fmla="*/ 3385226 h 3385226"/>
                <a:gd name="connsiteX6" fmla="*/ 0 w 1043516"/>
                <a:gd name="connsiteY6" fmla="*/ 3385226 h 3385226"/>
                <a:gd name="connsiteX7" fmla="*/ 0 w 1043516"/>
                <a:gd name="connsiteY7" fmla="*/ 173923 h 3385226"/>
                <a:gd name="connsiteX8" fmla="*/ 173923 w 1043516"/>
                <a:gd name="connsiteY8" fmla="*/ 0 h 338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516" h="3385226">
                  <a:moveTo>
                    <a:pt x="1043516" y="564216"/>
                  </a:moveTo>
                  <a:lnTo>
                    <a:pt x="1043516" y="2821010"/>
                  </a:lnTo>
                  <a:cubicBezTo>
                    <a:pt x="1043516" y="3132618"/>
                    <a:pt x="1019513" y="3385226"/>
                    <a:pt x="989903" y="3385226"/>
                  </a:cubicBezTo>
                  <a:lnTo>
                    <a:pt x="0" y="3385226"/>
                  </a:lnTo>
                  <a:lnTo>
                    <a:pt x="0" y="3385226"/>
                  </a:lnTo>
                  <a:lnTo>
                    <a:pt x="0" y="0"/>
                  </a:lnTo>
                  <a:lnTo>
                    <a:pt x="0" y="0"/>
                  </a:lnTo>
                  <a:lnTo>
                    <a:pt x="989903" y="0"/>
                  </a:lnTo>
                  <a:cubicBezTo>
                    <a:pt x="1019513" y="0"/>
                    <a:pt x="1043516" y="252608"/>
                    <a:pt x="1043516" y="564216"/>
                  </a:cubicBezTo>
                  <a:close/>
                </a:path>
              </a:pathLst>
            </a:custGeom>
          </p:spPr>
          <p:style>
            <a:lnRef idx="2">
              <a:schemeClr val="accent2">
                <a:tint val="40000"/>
                <a:alpha val="90000"/>
                <a:hueOff val="8350838"/>
                <a:satOff val="-1999"/>
                <a:lumOff val="883"/>
                <a:alphaOff val="0"/>
              </a:schemeClr>
            </a:lnRef>
            <a:fillRef idx="1">
              <a:schemeClr val="accent2">
                <a:tint val="40000"/>
                <a:alpha val="90000"/>
                <a:hueOff val="8350838"/>
                <a:satOff val="-1999"/>
                <a:lumOff val="883"/>
                <a:alphaOff val="0"/>
              </a:schemeClr>
            </a:fillRef>
            <a:effectRef idx="0">
              <a:schemeClr val="accent2">
                <a:tint val="40000"/>
                <a:alpha val="90000"/>
                <a:hueOff val="8350838"/>
                <a:satOff val="-1999"/>
                <a:lumOff val="883"/>
                <a:alphaOff val="0"/>
              </a:schemeClr>
            </a:effectRef>
            <a:fontRef idx="minor">
              <a:schemeClr val="dk1">
                <a:hueOff val="0"/>
                <a:satOff val="0"/>
                <a:lumOff val="0"/>
                <a:alphaOff val="0"/>
              </a:schemeClr>
            </a:fontRef>
          </p:style>
          <p:txBody>
            <a:bodyPr spcFirstLastPara="0" vert="horz" wrap="square" lIns="45720" tIns="73800" rIns="96660" bIns="73800" numCol="1" spcCol="1270" anchor="ctr"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Overdose prevention</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Addressing disparities in access to healthcare</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n-US" sz="1600" b="0" i="0" u="none" strike="noStrike" kern="1200" cap="none" spc="0" normalizeH="0" baseline="0" noProof="0" dirty="0">
                  <a:ln>
                    <a:noFill/>
                  </a:ln>
                  <a:solidFill>
                    <a:srgbClr val="002C77">
                      <a:hueOff val="0"/>
                      <a:satOff val="0"/>
                      <a:lumOff val="0"/>
                      <a:alphaOff val="0"/>
                    </a:srgbClr>
                  </a:solidFill>
                  <a:effectLst/>
                  <a:uLnTx/>
                  <a:uFillTx/>
                  <a:latin typeface="Arial" panose="020B0604020202020204"/>
                  <a:ea typeface="+mn-ea"/>
                  <a:cs typeface="+mn-cs"/>
                </a:rPr>
                <a:t>Prevention of substance use among youth</a:t>
              </a:r>
            </a:p>
          </p:txBody>
        </p:sp>
        <p:sp>
          <p:nvSpPr>
            <p:cNvPr id="25" name="Freeform 24"/>
            <p:cNvSpPr/>
            <p:nvPr/>
          </p:nvSpPr>
          <p:spPr>
            <a:xfrm>
              <a:off x="773453" y="5106750"/>
              <a:ext cx="1904190" cy="911771"/>
            </a:xfrm>
            <a:custGeom>
              <a:avLst/>
              <a:gdLst>
                <a:gd name="connsiteX0" fmla="*/ 0 w 1904190"/>
                <a:gd name="connsiteY0" fmla="*/ 217404 h 1304395"/>
                <a:gd name="connsiteX1" fmla="*/ 217404 w 1904190"/>
                <a:gd name="connsiteY1" fmla="*/ 0 h 1304395"/>
                <a:gd name="connsiteX2" fmla="*/ 1686786 w 1904190"/>
                <a:gd name="connsiteY2" fmla="*/ 0 h 1304395"/>
                <a:gd name="connsiteX3" fmla="*/ 1904190 w 1904190"/>
                <a:gd name="connsiteY3" fmla="*/ 217404 h 1304395"/>
                <a:gd name="connsiteX4" fmla="*/ 1904190 w 1904190"/>
                <a:gd name="connsiteY4" fmla="*/ 1086991 h 1304395"/>
                <a:gd name="connsiteX5" fmla="*/ 1686786 w 1904190"/>
                <a:gd name="connsiteY5" fmla="*/ 1304395 h 1304395"/>
                <a:gd name="connsiteX6" fmla="*/ 217404 w 1904190"/>
                <a:gd name="connsiteY6" fmla="*/ 1304395 h 1304395"/>
                <a:gd name="connsiteX7" fmla="*/ 0 w 1904190"/>
                <a:gd name="connsiteY7" fmla="*/ 1086991 h 1304395"/>
                <a:gd name="connsiteX8" fmla="*/ 0 w 1904190"/>
                <a:gd name="connsiteY8" fmla="*/ 217404 h 130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4190" h="1304395">
                  <a:moveTo>
                    <a:pt x="0" y="217404"/>
                  </a:moveTo>
                  <a:cubicBezTo>
                    <a:pt x="0" y="97335"/>
                    <a:pt x="97335" y="0"/>
                    <a:pt x="217404" y="0"/>
                  </a:cubicBezTo>
                  <a:lnTo>
                    <a:pt x="1686786" y="0"/>
                  </a:lnTo>
                  <a:cubicBezTo>
                    <a:pt x="1806855" y="0"/>
                    <a:pt x="1904190" y="97335"/>
                    <a:pt x="1904190" y="217404"/>
                  </a:cubicBezTo>
                  <a:lnTo>
                    <a:pt x="1904190" y="1086991"/>
                  </a:lnTo>
                  <a:cubicBezTo>
                    <a:pt x="1904190" y="1207060"/>
                    <a:pt x="1806855" y="1304395"/>
                    <a:pt x="1686786" y="1304395"/>
                  </a:cubicBezTo>
                  <a:lnTo>
                    <a:pt x="217404" y="1304395"/>
                  </a:lnTo>
                  <a:cubicBezTo>
                    <a:pt x="97335" y="1304395"/>
                    <a:pt x="0" y="1207060"/>
                    <a:pt x="0" y="1086991"/>
                  </a:cubicBezTo>
                  <a:lnTo>
                    <a:pt x="0" y="217404"/>
                  </a:lnTo>
                  <a:close/>
                </a:path>
              </a:pathLst>
            </a:custGeom>
          </p:spPr>
          <p:style>
            <a:lnRef idx="2">
              <a:schemeClr val="lt1">
                <a:hueOff val="0"/>
                <a:satOff val="0"/>
                <a:lumOff val="0"/>
                <a:alphaOff val="0"/>
              </a:schemeClr>
            </a:lnRef>
            <a:fillRef idx="1">
              <a:schemeClr val="accent2">
                <a:hueOff val="7896671"/>
                <a:satOff val="-57144"/>
                <a:lumOff val="14315"/>
                <a:alphaOff val="0"/>
              </a:schemeClr>
            </a:fillRef>
            <a:effectRef idx="0">
              <a:schemeClr val="accent2">
                <a:hueOff val="7896671"/>
                <a:satOff val="-57144"/>
                <a:lumOff val="14315"/>
                <a:alphaOff val="0"/>
              </a:schemeClr>
            </a:effectRef>
            <a:fontRef idx="minor">
              <a:schemeClr val="lt1"/>
            </a:fontRef>
          </p:style>
          <p:txBody>
            <a:bodyPr spcFirstLastPara="0" vert="horz" wrap="square" lIns="132255" tIns="97965" rIns="132255" bIns="97965"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Legislative Target (0 or 3)</a:t>
              </a:r>
            </a:p>
          </p:txBody>
        </p:sp>
      </p:grpSp>
      <p:grpSp>
        <p:nvGrpSpPr>
          <p:cNvPr id="27" name="Group 26" descr="Recommendations can be sorted by impact, urgency, feasibility, and scores, as well as filtered by legislative target. Total priority scores calculated across impact, urgency, and feasibility, taking into account whether the recommendation is a legislative target. Recommendations categorized by allowable expenditure categories in legislation."/>
          <p:cNvGrpSpPr/>
          <p:nvPr/>
        </p:nvGrpSpPr>
        <p:grpSpPr>
          <a:xfrm>
            <a:off x="7774417" y="1820471"/>
            <a:ext cx="2982383" cy="4470038"/>
            <a:chOff x="7774417" y="1820471"/>
            <a:chExt cx="3510000" cy="4470038"/>
          </a:xfrm>
        </p:grpSpPr>
        <p:sp>
          <p:nvSpPr>
            <p:cNvPr id="28" name="Freeform 27"/>
            <p:cNvSpPr/>
            <p:nvPr/>
          </p:nvSpPr>
          <p:spPr>
            <a:xfrm>
              <a:off x="7774417" y="1820471"/>
              <a:ext cx="3510000" cy="1441947"/>
            </a:xfrm>
            <a:custGeom>
              <a:avLst/>
              <a:gdLst>
                <a:gd name="connsiteX0" fmla="*/ 0 w 2970000"/>
                <a:gd name="connsiteY0" fmla="*/ 0 h 1441947"/>
                <a:gd name="connsiteX1" fmla="*/ 2970000 w 2970000"/>
                <a:gd name="connsiteY1" fmla="*/ 0 h 1441947"/>
                <a:gd name="connsiteX2" fmla="*/ 2970000 w 2970000"/>
                <a:gd name="connsiteY2" fmla="*/ 1441947 h 1441947"/>
                <a:gd name="connsiteX3" fmla="*/ 0 w 2970000"/>
                <a:gd name="connsiteY3" fmla="*/ 1441947 h 1441947"/>
                <a:gd name="connsiteX4" fmla="*/ 0 w 2970000"/>
                <a:gd name="connsiteY4" fmla="*/ 0 h 1441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0000" h="1441947">
                  <a:moveTo>
                    <a:pt x="0" y="0"/>
                  </a:moveTo>
                  <a:lnTo>
                    <a:pt x="2970000" y="0"/>
                  </a:lnTo>
                  <a:lnTo>
                    <a:pt x="2970000" y="1441947"/>
                  </a:lnTo>
                  <a:lnTo>
                    <a:pt x="0" y="144194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00" tIns="50800" rIns="50800" bIns="508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Recommendations can be sorted by impact, urgency, feasibility, and scores, as well as filtered by legislative target. </a:t>
              </a:r>
            </a:p>
          </p:txBody>
        </p:sp>
        <p:sp>
          <p:nvSpPr>
            <p:cNvPr id="29" name="Freeform 28"/>
            <p:cNvSpPr/>
            <p:nvPr/>
          </p:nvSpPr>
          <p:spPr>
            <a:xfrm>
              <a:off x="7774417" y="3334517"/>
              <a:ext cx="3510000" cy="1441947"/>
            </a:xfrm>
            <a:custGeom>
              <a:avLst/>
              <a:gdLst>
                <a:gd name="connsiteX0" fmla="*/ 0 w 3510000"/>
                <a:gd name="connsiteY0" fmla="*/ 0 h 1441947"/>
                <a:gd name="connsiteX1" fmla="*/ 3510000 w 3510000"/>
                <a:gd name="connsiteY1" fmla="*/ 0 h 1441947"/>
                <a:gd name="connsiteX2" fmla="*/ 3510000 w 3510000"/>
                <a:gd name="connsiteY2" fmla="*/ 1441947 h 1441947"/>
                <a:gd name="connsiteX3" fmla="*/ 0 w 3510000"/>
                <a:gd name="connsiteY3" fmla="*/ 1441947 h 1441947"/>
                <a:gd name="connsiteX4" fmla="*/ 0 w 3510000"/>
                <a:gd name="connsiteY4" fmla="*/ 0 h 1441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1441947">
                  <a:moveTo>
                    <a:pt x="0" y="0"/>
                  </a:moveTo>
                  <a:lnTo>
                    <a:pt x="3510000" y="0"/>
                  </a:lnTo>
                  <a:lnTo>
                    <a:pt x="3510000" y="1441947"/>
                  </a:lnTo>
                  <a:lnTo>
                    <a:pt x="0" y="144194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00" tIns="50800" rIns="50800" bIns="508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lang="en-US" sz="1600" dirty="0">
                  <a:solidFill>
                    <a:srgbClr val="000000"/>
                  </a:solidFill>
                  <a:latin typeface="Arial" panose="020B0604020202020204"/>
                </a:rPr>
                <a:t>Total priority scores calculated across impact, urgency, and feasibility, taking into account whether the recommendation is a legislative target. </a:t>
              </a:r>
            </a:p>
          </p:txBody>
        </p:sp>
        <p:sp>
          <p:nvSpPr>
            <p:cNvPr id="30" name="Freeform 29"/>
            <p:cNvSpPr/>
            <p:nvPr/>
          </p:nvSpPr>
          <p:spPr>
            <a:xfrm>
              <a:off x="7774417" y="4848562"/>
              <a:ext cx="3510000" cy="1441947"/>
            </a:xfrm>
            <a:custGeom>
              <a:avLst/>
              <a:gdLst>
                <a:gd name="connsiteX0" fmla="*/ 0 w 2565000"/>
                <a:gd name="connsiteY0" fmla="*/ 0 h 1441947"/>
                <a:gd name="connsiteX1" fmla="*/ 2565000 w 2565000"/>
                <a:gd name="connsiteY1" fmla="*/ 0 h 1441947"/>
                <a:gd name="connsiteX2" fmla="*/ 2565000 w 2565000"/>
                <a:gd name="connsiteY2" fmla="*/ 1441947 h 1441947"/>
                <a:gd name="connsiteX3" fmla="*/ 0 w 2565000"/>
                <a:gd name="connsiteY3" fmla="*/ 1441947 h 1441947"/>
                <a:gd name="connsiteX4" fmla="*/ 0 w 2565000"/>
                <a:gd name="connsiteY4" fmla="*/ 0 h 1441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5000" h="1441947">
                  <a:moveTo>
                    <a:pt x="0" y="0"/>
                  </a:moveTo>
                  <a:lnTo>
                    <a:pt x="2565000" y="0"/>
                  </a:lnTo>
                  <a:lnTo>
                    <a:pt x="2565000" y="1441947"/>
                  </a:lnTo>
                  <a:lnTo>
                    <a:pt x="0" y="144194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00" tIns="50800" rIns="50800" bIns="50800" numCol="1" spcCol="1270" anchor="ctr" anchorCtr="0">
              <a:noAutofit/>
            </a:bodyPr>
            <a:lstStyle/>
            <a:p>
              <a:pPr algn="ctr" defTabSz="889000">
                <a:lnSpc>
                  <a:spcPct val="90000"/>
                </a:lnSpc>
                <a:spcBef>
                  <a:spcPct val="0"/>
                </a:spcBef>
                <a:spcAft>
                  <a:spcPct val="35000"/>
                </a:spcAft>
                <a:defRPr/>
              </a:pPr>
              <a:r>
                <a:rPr lang="en-US" sz="1600" dirty="0">
                  <a:solidFill>
                    <a:srgbClr val="000000"/>
                  </a:solidFill>
                  <a:latin typeface="Arial" panose="020B0604020202020204"/>
                </a:rPr>
                <a:t>Recommendations categorized by allowable expenditure categories in legislation.</a:t>
              </a:r>
            </a:p>
          </p:txBody>
        </p:sp>
      </p:grpSp>
    </p:spTree>
    <p:extLst>
      <p:ext uri="{BB962C8B-B14F-4D97-AF65-F5344CB8AC3E}">
        <p14:creationId xmlns:p14="http://schemas.microsoft.com/office/powerpoint/2010/main" val="35138354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custDataLst>
              <p:custData r:id="rId1"/>
            </p:custDataLst>
          </p:nvPr>
        </p:nvSpPr>
        <p:spPr>
          <a:xfrm>
            <a:off x="485775" y="1609725"/>
            <a:ext cx="11223625" cy="32004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457200" rtl="0" eaLnBrk="1" fontAlgn="auto" latinLnBrk="0" hangingPunct="1">
              <a:lnSpc>
                <a:spcPct val="100000"/>
              </a:lnSpc>
              <a:spcBef>
                <a:spcPts val="400"/>
              </a:spcBef>
              <a:spcAft>
                <a:spcPts val="600"/>
              </a:spcAft>
              <a:buClrTx/>
              <a:buSzTx/>
              <a:buFont typeface="Arial" panose="020B0604020202020204" pitchFamily="34" charset="0"/>
              <a:buNone/>
              <a:tabLst/>
              <a:defRPr/>
            </a:pPr>
            <a:r>
              <a:rPr kumimoji="0" lang="en-US" sz="800" b="0" i="0" u="none" strike="noStrike" kern="1200" cap="none" spc="0" normalizeH="0" baseline="0" noProof="0" dirty="0">
                <a:ln>
                  <a:noFill/>
                </a:ln>
                <a:solidFill>
                  <a:schemeClr val="lt1"/>
                </a:solidFill>
                <a:effectLst/>
                <a:uLnTx/>
                <a:uFillTx/>
                <a:latin typeface="+mn-lt"/>
                <a:ea typeface="+mn-ea"/>
                <a:cs typeface="+mn-cs"/>
              </a:rPr>
              <a:t>Services provided by Mercer Health &amp; Benefits LLC.</a:t>
            </a:r>
          </a:p>
        </p:txBody>
      </p:sp>
    </p:spTree>
    <p:extLst>
      <p:ext uri="{BB962C8B-B14F-4D97-AF65-F5344CB8AC3E}">
        <p14:creationId xmlns:p14="http://schemas.microsoft.com/office/powerpoint/2010/main" val="1964833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2B50E-21F4-4888-94FE-864C290875E5}"/>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8.	Review and Consider Items for September 22, 2022 SURG Meeting</a:t>
            </a:r>
            <a:br>
              <a:rPr lang="en-US" dirty="0"/>
            </a:br>
            <a:endParaRPr lang="en-US" dirty="0"/>
          </a:p>
        </p:txBody>
      </p:sp>
      <p:sp>
        <p:nvSpPr>
          <p:cNvPr id="3" name="Text Placeholder 2">
            <a:extLst>
              <a:ext uri="{FF2B5EF4-FFF2-40B4-BE49-F238E27FC236}">
                <a16:creationId xmlns:a16="http://schemas.microsoft.com/office/drawing/2014/main" id="{2F017082-9DF0-4B8F-A0BA-3B4BC670CA5B}"/>
              </a:ext>
            </a:extLst>
          </p:cNvPr>
          <p:cNvSpPr>
            <a:spLocks noGrp="1"/>
          </p:cNvSpPr>
          <p:nvPr>
            <p:ph type="body" idx="1"/>
          </p:nvPr>
        </p:nvSpPr>
        <p:spPr>
          <a:xfrm>
            <a:off x="844550" y="4060073"/>
            <a:ext cx="10515600" cy="1500187"/>
          </a:xfrm>
        </p:spPr>
        <p:txBody>
          <a:bodyPr>
            <a:normAutofit/>
          </a:bodyPr>
          <a:lstStyle/>
          <a:p>
            <a:r>
              <a:rPr lang="en-US" dirty="0">
                <a:latin typeface="Times New Roman" panose="02020603050405020304" pitchFamily="18" charset="0"/>
                <a:cs typeface="Times New Roman" panose="02020603050405020304" pitchFamily="18" charset="0"/>
              </a:rPr>
              <a:t>(For Possible Action.)</a:t>
            </a:r>
          </a:p>
          <a:p>
            <a:r>
              <a:rPr lang="en-US" dirty="0">
                <a:effectLst/>
                <a:latin typeface="Times New Roman" panose="02020603050405020304" pitchFamily="18" charset="0"/>
                <a:ea typeface="Calibri" panose="020F0502020204030204" pitchFamily="34" charset="0"/>
                <a:cs typeface="Times New Roman" panose="02020603050405020304" pitchFamily="18" charset="0"/>
              </a:rPr>
              <a:t>Vice Chair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Tolles</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039233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2B50E-21F4-4888-94FE-864C290875E5}"/>
              </a:ext>
            </a:extLst>
          </p:cNvPr>
          <p:cNvSpPr>
            <a:spLocks noGrp="1"/>
          </p:cNvSpPr>
          <p:nvPr>
            <p:ph type="title"/>
          </p:nvPr>
        </p:nvSpPr>
        <p:spPr>
          <a:xfrm>
            <a:off x="720373" y="1054461"/>
            <a:ext cx="10515600" cy="2852737"/>
          </a:xfrm>
        </p:spPr>
        <p:txBody>
          <a:bodyPr>
            <a:normAutofit/>
          </a:bodyPr>
          <a:lstStyle/>
          <a:p>
            <a:r>
              <a:rPr lang="en-US" dirty="0">
                <a:latin typeface="Times New Roman" panose="02020603050405020304" pitchFamily="18" charset="0"/>
                <a:cs typeface="Times New Roman" panose="02020603050405020304" pitchFamily="18" charset="0"/>
              </a:rPr>
              <a:t>9. Public Comment. </a:t>
            </a:r>
          </a:p>
        </p:txBody>
      </p:sp>
      <p:sp>
        <p:nvSpPr>
          <p:cNvPr id="3" name="Text Placeholder 2">
            <a:extLst>
              <a:ext uri="{FF2B5EF4-FFF2-40B4-BE49-F238E27FC236}">
                <a16:creationId xmlns:a16="http://schemas.microsoft.com/office/drawing/2014/main" id="{2F017082-9DF0-4B8F-A0BA-3B4BC670CA5B}"/>
              </a:ext>
            </a:extLst>
          </p:cNvPr>
          <p:cNvSpPr>
            <a:spLocks noGrp="1"/>
          </p:cNvSpPr>
          <p:nvPr>
            <p:ph type="body" idx="1"/>
          </p:nvPr>
        </p:nvSpPr>
        <p:spPr>
          <a:xfrm>
            <a:off x="838200" y="4027515"/>
            <a:ext cx="10515600" cy="1500187"/>
          </a:xfrm>
        </p:spPr>
        <p:txBody>
          <a:bodyPr>
            <a:normAutofit/>
          </a:bodyPr>
          <a:lstStyle/>
          <a:p>
            <a:r>
              <a:rPr lang="en-US" dirty="0">
                <a:latin typeface="Times New Roman" panose="02020603050405020304" pitchFamily="18" charset="0"/>
                <a:cs typeface="Times New Roman" panose="02020603050405020304" pitchFamily="18" charset="0"/>
              </a:rPr>
              <a:t>(Discussion Only.)</a:t>
            </a:r>
          </a:p>
        </p:txBody>
      </p:sp>
    </p:spTree>
    <p:extLst>
      <p:ext uri="{BB962C8B-B14F-4D97-AF65-F5344CB8AC3E}">
        <p14:creationId xmlns:p14="http://schemas.microsoft.com/office/powerpoint/2010/main" val="4778471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23327B-605B-42DB-819C-257B3D9FDB71}"/>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latin typeface="Times New Roman" panose="02020603050405020304" pitchFamily="18" charset="0"/>
                <a:cs typeface="Times New Roman" panose="02020603050405020304" pitchFamily="18" charset="0"/>
              </a:rPr>
              <a:t>Public Comment</a:t>
            </a:r>
          </a:p>
        </p:txBody>
      </p:sp>
      <p:sp>
        <p:nvSpPr>
          <p:cNvPr id="3" name="Content Placeholder 2">
            <a:extLst>
              <a:ext uri="{FF2B5EF4-FFF2-40B4-BE49-F238E27FC236}">
                <a16:creationId xmlns:a16="http://schemas.microsoft.com/office/drawing/2014/main" id="{D48D7C02-9B01-4C18-8E72-05AEB27C0ABC}"/>
              </a:ext>
            </a:extLst>
          </p:cNvPr>
          <p:cNvSpPr>
            <a:spLocks noGrp="1"/>
          </p:cNvSpPr>
          <p:nvPr>
            <p:ph idx="1"/>
          </p:nvPr>
        </p:nvSpPr>
        <p:spPr>
          <a:xfrm>
            <a:off x="6096000" y="649480"/>
            <a:ext cx="5269605" cy="5546047"/>
          </a:xfrm>
        </p:spPr>
        <p:txBody>
          <a:bodyPr anchor="ctr">
            <a:normAutofit fontScale="85000" lnSpcReduction="20000"/>
          </a:bodyPr>
          <a:lstStyle/>
          <a:p>
            <a:r>
              <a:rPr lang="en-US">
                <a:latin typeface="Times New Roman" panose="02020603050405020304" pitchFamily="18" charset="0"/>
                <a:cs typeface="Times New Roman" panose="02020603050405020304" pitchFamily="18" charset="0"/>
              </a:rPr>
              <a:t>Public comment shall be limited to three (3) minutes per person. Members of the public may comment on any matter that is not specifically included on the agenda at this time.  However, no action may be taken upon a matter raised under this item of the agenda until the matter itself has been specifically included on an agenda as an item upon which action may be taken pursuant to subparagraph (2) of NRS 241.010. </a:t>
            </a:r>
          </a:p>
          <a:p>
            <a:pPr marL="0" indent="0">
              <a:buNone/>
            </a:pPr>
            <a:endParaRPr lang="en-US" u="sng">
              <a:latin typeface="Times New Roman" panose="02020603050405020304" pitchFamily="18" charset="0"/>
              <a:cs typeface="Times New Roman" panose="02020603050405020304" pitchFamily="18" charset="0"/>
            </a:endParaRPr>
          </a:p>
          <a:p>
            <a:pPr marL="0" indent="0">
              <a:buNone/>
            </a:pPr>
            <a:r>
              <a:rPr lang="en-US" u="sng">
                <a:latin typeface="Times New Roman" panose="02020603050405020304" pitchFamily="18" charset="0"/>
                <a:cs typeface="Times New Roman" panose="02020603050405020304" pitchFamily="18" charset="0"/>
              </a:rPr>
              <a:t>In Person</a:t>
            </a:r>
          </a:p>
          <a:p>
            <a:r>
              <a:rPr lang="en-US">
                <a:latin typeface="Times New Roman" panose="02020603050405020304" pitchFamily="18" charset="0"/>
                <a:cs typeface="Times New Roman" panose="02020603050405020304" pitchFamily="18" charset="0"/>
              </a:rPr>
              <a:t>Please form a line. </a:t>
            </a:r>
          </a:p>
          <a:p>
            <a:r>
              <a:rPr lang="en-US">
                <a:latin typeface="Times New Roman" panose="02020603050405020304" pitchFamily="18" charset="0"/>
                <a:cs typeface="Times New Roman" panose="02020603050405020304" pitchFamily="18" charset="0"/>
              </a:rPr>
              <a:t>Before commenting, please state your full name for the record. </a:t>
            </a:r>
          </a:p>
        </p:txBody>
      </p:sp>
    </p:spTree>
    <p:extLst>
      <p:ext uri="{BB962C8B-B14F-4D97-AF65-F5344CB8AC3E}">
        <p14:creationId xmlns:p14="http://schemas.microsoft.com/office/powerpoint/2010/main" val="8241777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23327B-605B-42DB-819C-257B3D9FDB71}"/>
              </a:ext>
            </a:extLst>
          </p:cNvPr>
          <p:cNvSpPr>
            <a:spLocks noGrp="1"/>
          </p:cNvSpPr>
          <p:nvPr>
            <p:ph type="title"/>
          </p:nvPr>
        </p:nvSpPr>
        <p:spPr>
          <a:xfrm>
            <a:off x="586478" y="1683756"/>
            <a:ext cx="3115265" cy="2396359"/>
          </a:xfrm>
        </p:spPr>
        <p:txBody>
          <a:bodyPr anchor="b">
            <a:normAutofit/>
          </a:bodyPr>
          <a:lstStyle/>
          <a:p>
            <a:pPr algn="r"/>
            <a:r>
              <a:rPr lang="en-US" sz="4000" dirty="0">
                <a:solidFill>
                  <a:srgbClr val="FFFFFF"/>
                </a:solidFill>
                <a:latin typeface="Times New Roman" panose="02020603050405020304" pitchFamily="18" charset="0"/>
                <a:cs typeface="Times New Roman" panose="02020603050405020304" pitchFamily="18" charset="0"/>
              </a:rPr>
              <a:t>Public Comment</a:t>
            </a:r>
          </a:p>
        </p:txBody>
      </p:sp>
      <p:graphicFrame>
        <p:nvGraphicFramePr>
          <p:cNvPr id="5" name="Content Placeholder 2" descr="Attending Online&#10;Please use the &quot;raise hand&quot; feature to indicate you would like to provide public comment so the host can prompt you to unmute. If you are dialing in from a telephone and would like to provide public comment, please press *9 so the host can prompt you to unmute. Before commenting, please state your full name for the record.">
            <a:extLst>
              <a:ext uri="{FF2B5EF4-FFF2-40B4-BE49-F238E27FC236}">
                <a16:creationId xmlns:a16="http://schemas.microsoft.com/office/drawing/2014/main" id="{B311EFF0-B82E-47E2-B5A2-808A6FCA93E5}"/>
              </a:ext>
            </a:extLst>
          </p:cNvPr>
          <p:cNvGraphicFramePr>
            <a:graphicFrameLocks noGrp="1"/>
          </p:cNvGraphicFramePr>
          <p:nvPr>
            <p:ph idx="1"/>
            <p:extLst>
              <p:ext uri="{D42A27DB-BD31-4B8C-83A1-F6EECF244321}">
                <p14:modId xmlns:p14="http://schemas.microsoft.com/office/powerpoint/2010/main" val="5065907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88757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23327B-605B-42DB-819C-257B3D9FDB71}"/>
              </a:ext>
            </a:extLst>
          </p:cNvPr>
          <p:cNvSpPr>
            <a:spLocks noGrp="1"/>
          </p:cNvSpPr>
          <p:nvPr>
            <p:ph type="title"/>
          </p:nvPr>
        </p:nvSpPr>
        <p:spPr>
          <a:xfrm>
            <a:off x="586478" y="1683756"/>
            <a:ext cx="3115265" cy="2396359"/>
          </a:xfrm>
        </p:spPr>
        <p:txBody>
          <a:bodyPr anchor="b">
            <a:normAutofit/>
          </a:bodyPr>
          <a:lstStyle/>
          <a:p>
            <a:pPr algn="r"/>
            <a:r>
              <a:rPr lang="en-US" sz="4000" dirty="0">
                <a:solidFill>
                  <a:srgbClr val="FFFFFF"/>
                </a:solidFill>
                <a:latin typeface="Times New Roman" panose="02020603050405020304" pitchFamily="18" charset="0"/>
                <a:cs typeface="Times New Roman" panose="02020603050405020304" pitchFamily="18" charset="0"/>
              </a:rPr>
              <a:t>Public Comment</a:t>
            </a:r>
          </a:p>
        </p:txBody>
      </p:sp>
      <p:graphicFrame>
        <p:nvGraphicFramePr>
          <p:cNvPr id="5" name="Content Placeholder 2" descr="Comments can also be emailed to lhale@socialent.com. These comments and questions will be recorded in meeting minutes.">
            <a:extLst>
              <a:ext uri="{FF2B5EF4-FFF2-40B4-BE49-F238E27FC236}">
                <a16:creationId xmlns:a16="http://schemas.microsoft.com/office/drawing/2014/main" id="{B311EFF0-B82E-47E2-B5A2-808A6FCA93E5}"/>
              </a:ext>
            </a:extLst>
          </p:cNvPr>
          <p:cNvGraphicFramePr>
            <a:graphicFrameLocks noGrp="1"/>
          </p:cNvGraphicFramePr>
          <p:nvPr>
            <p:ph idx="1"/>
            <p:extLst>
              <p:ext uri="{D42A27DB-BD31-4B8C-83A1-F6EECF244321}">
                <p14:modId xmlns:p14="http://schemas.microsoft.com/office/powerpoint/2010/main" val="155475798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37248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2B50E-21F4-4888-94FE-864C290875E5}"/>
              </a:ext>
            </a:extLst>
          </p:cNvPr>
          <p:cNvSpPr>
            <a:spLocks noGrp="1"/>
          </p:cNvSpPr>
          <p:nvPr>
            <p:ph type="title"/>
          </p:nvPr>
        </p:nvSpPr>
        <p:spPr>
          <a:xfrm>
            <a:off x="720373" y="1224673"/>
            <a:ext cx="10515600" cy="2852737"/>
          </a:xfrm>
        </p:spPr>
        <p:txBody>
          <a:bodyPr>
            <a:normAutofit/>
          </a:bodyPr>
          <a:lstStyle/>
          <a:p>
            <a:r>
              <a:rPr lang="en-US" dirty="0">
                <a:latin typeface="Times New Roman" panose="02020603050405020304" pitchFamily="18" charset="0"/>
                <a:cs typeface="Times New Roman" panose="02020603050405020304" pitchFamily="18" charset="0"/>
              </a:rPr>
              <a:t>10. Adjournment. </a:t>
            </a:r>
          </a:p>
        </p:txBody>
      </p:sp>
      <p:sp>
        <p:nvSpPr>
          <p:cNvPr id="3" name="Text Placeholder 2">
            <a:extLst>
              <a:ext uri="{FF2B5EF4-FFF2-40B4-BE49-F238E27FC236}">
                <a16:creationId xmlns:a16="http://schemas.microsoft.com/office/drawing/2014/main" id="{2F017082-9DF0-4B8F-A0BA-3B4BC670CA5B}"/>
              </a:ext>
              <a:ext uri="{C183D7F6-B498-43B3-948B-1728B52AA6E4}">
                <adec:decorative xmlns:adec="http://schemas.microsoft.com/office/drawing/2017/decorative" val="1"/>
              </a:ext>
            </a:extLst>
          </p:cNvPr>
          <p:cNvSpPr>
            <a:spLocks noGrp="1"/>
          </p:cNvSpPr>
          <p:nvPr>
            <p:ph type="body" idx="1"/>
          </p:nvPr>
        </p:nvSpPr>
        <p:spPr>
          <a:xfrm>
            <a:off x="720373" y="5230672"/>
            <a:ext cx="10515600" cy="1500187"/>
          </a:xfrm>
        </p:spPr>
        <p:txBody>
          <a:bodyPr>
            <a:normAutofit/>
          </a:bodyPr>
          <a:lstStyle/>
          <a:p>
            <a:endParaRPr lang="en-US"/>
          </a:p>
          <a:p>
            <a:endParaRPr lang="en-US"/>
          </a:p>
        </p:txBody>
      </p:sp>
    </p:spTree>
    <p:extLst>
      <p:ext uri="{BB962C8B-B14F-4D97-AF65-F5344CB8AC3E}">
        <p14:creationId xmlns:p14="http://schemas.microsoft.com/office/powerpoint/2010/main" val="3615729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997B19-D570-4764-B73E-47B51B6E7979}"/>
              </a:ext>
            </a:extLst>
          </p:cNvPr>
          <p:cNvSpPr>
            <a:spLocks noGrp="1"/>
          </p:cNvSpPr>
          <p:nvPr>
            <p:ph type="title"/>
          </p:nvPr>
        </p:nvSpPr>
        <p:spPr>
          <a:xfrm>
            <a:off x="889977" y="1736726"/>
            <a:ext cx="10515600" cy="2852737"/>
          </a:xfrm>
        </p:spPr>
        <p:txBody>
          <a:bodyPr/>
          <a:lstStyle/>
          <a:p>
            <a:r>
              <a:rPr lang="en-US" dirty="0">
                <a:latin typeface="Times New Roman" panose="02020603050405020304" pitchFamily="18" charset="0"/>
                <a:cs typeface="Times New Roman" panose="02020603050405020304" pitchFamily="18" charset="0"/>
              </a:rPr>
              <a:t>3.	Review and Approve Minutes for March 9, 2022 SURG Meeting</a:t>
            </a:r>
          </a:p>
        </p:txBody>
      </p:sp>
      <p:sp>
        <p:nvSpPr>
          <p:cNvPr id="3" name="Content Placeholder 2">
            <a:extLst>
              <a:ext uri="{FF2B5EF4-FFF2-40B4-BE49-F238E27FC236}">
                <a16:creationId xmlns:a16="http://schemas.microsoft.com/office/drawing/2014/main" id="{E722F694-8920-4321-87E8-B7CBD3F60262}"/>
              </a:ext>
            </a:extLst>
          </p:cNvPr>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(For Possible Action.)</a:t>
            </a:r>
          </a:p>
          <a:p>
            <a:r>
              <a:rPr lang="en-US" dirty="0">
                <a:effectLst/>
                <a:latin typeface="Times New Roman" panose="02020603050405020304" pitchFamily="18" charset="0"/>
                <a:ea typeface="Calibri" panose="020F0502020204030204" pitchFamily="34" charset="0"/>
                <a:cs typeface="Times New Roman" panose="02020603050405020304" pitchFamily="18" charset="0"/>
              </a:rPr>
              <a:t>Chair Ford</a:t>
            </a:r>
          </a:p>
          <a:p>
            <a:endParaRPr lang="en-US" dirty="0"/>
          </a:p>
        </p:txBody>
      </p:sp>
    </p:spTree>
    <p:extLst>
      <p:ext uri="{BB962C8B-B14F-4D97-AF65-F5344CB8AC3E}">
        <p14:creationId xmlns:p14="http://schemas.microsoft.com/office/powerpoint/2010/main" val="28950173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4F335-CC1A-439E-839D-C7F5634C047F}"/>
              </a:ext>
            </a:extLst>
          </p:cNvPr>
          <p:cNvSpPr>
            <a:spLocks noGrp="1"/>
          </p:cNvSpPr>
          <p:nvPr>
            <p:ph type="title"/>
          </p:nvPr>
        </p:nvSpPr>
        <p:spPr>
          <a:xfrm>
            <a:off x="838199" y="291090"/>
            <a:ext cx="10515599" cy="932688"/>
          </a:xfrm>
        </p:spPr>
        <p:txBody>
          <a:bodyPr vert="horz" lIns="91440" tIns="45720" rIns="91440" bIns="45720" rtlCol="0" anchor="b">
            <a:normAutofit fontScale="90000"/>
          </a:bodyPr>
          <a:lstStyle/>
          <a:p>
            <a:r>
              <a:rPr lang="en-US" sz="3200" b="1" kern="1200" dirty="0">
                <a:solidFill>
                  <a:schemeClr val="tx1"/>
                </a:solidFill>
                <a:latin typeface="Times New Roman" panose="02020603050405020304" pitchFamily="18" charset="0"/>
                <a:cs typeface="Times New Roman" panose="02020603050405020304" pitchFamily="18" charset="0"/>
              </a:rPr>
              <a:t>Additional Information, Resources &amp; Updates Available At: </a:t>
            </a:r>
          </a:p>
        </p:txBody>
      </p:sp>
      <p:sp>
        <p:nvSpPr>
          <p:cNvPr id="4" name="Rectangle 1">
            <a:extLst>
              <a:ext uri="{FF2B5EF4-FFF2-40B4-BE49-F238E27FC236}">
                <a16:creationId xmlns:a16="http://schemas.microsoft.com/office/drawing/2014/main" id="{47368B6C-38EA-4AC0-98BA-FD3250A7B684}"/>
              </a:ext>
            </a:extLst>
          </p:cNvPr>
          <p:cNvSpPr>
            <a:spLocks noGrp="1" noChangeArrowheads="1"/>
          </p:cNvSpPr>
          <p:nvPr>
            <p:ph type="body" idx="1"/>
          </p:nvPr>
        </p:nvSpPr>
        <p:spPr bwMode="auto">
          <a:xfrm>
            <a:off x="838199" y="1308832"/>
            <a:ext cx="10515599" cy="420624"/>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R="0" lvl="0" fontAlgn="base">
              <a:spcAft>
                <a:spcPct val="0"/>
              </a:spcAft>
              <a:buClrTx/>
              <a:buSzTx/>
              <a:tabLst/>
            </a:pPr>
            <a:r>
              <a:rPr kumimoji="0" lang="en-US" altLang="en-US" sz="2000" b="0" i="0" u="none" strike="noStrike" kern="1200" cap="none" normalizeH="0" baseline="0">
                <a:ln>
                  <a:noFill/>
                </a:ln>
                <a:solidFill>
                  <a:schemeClr val="tx1"/>
                </a:solidFill>
                <a:effectLst/>
                <a:latin typeface="Times New Roman" panose="02020603050405020304" pitchFamily="18" charset="0"/>
                <a:cs typeface="Times New Roman" panose="02020603050405020304" pitchFamily="18" charset="0"/>
                <a:hlinkClick r:id="rId2"/>
              </a:rPr>
              <a:t>https://ag.nv.gov/About/Administration/Substance_Use_Response_Working_Group_(SURG)/</a:t>
            </a:r>
            <a:r>
              <a:rPr kumimoji="0" lang="en-US" altLang="en-US" sz="2000" b="0" i="0" u="none" strike="noStrike" kern="1200" cap="none" normalizeH="0" baseline="0">
                <a:ln>
                  <a:noFill/>
                </a:ln>
                <a:solidFill>
                  <a:schemeClr val="tx1"/>
                </a:solidFill>
                <a:effectLst/>
                <a:latin typeface="Times New Roman" panose="02020603050405020304" pitchFamily="18" charset="0"/>
                <a:cs typeface="Times New Roman" panose="02020603050405020304" pitchFamily="18" charset="0"/>
              </a:rPr>
              <a:t> </a:t>
            </a:r>
          </a:p>
        </p:txBody>
      </p:sp>
      <p:pic>
        <p:nvPicPr>
          <p:cNvPr id="5" name="Picture 4" descr="This is a logo of the Office of the Attorney General. Aaron D. Ford. 100 North Carson Street, Carson City, NV, 89701. Telephone- 775-684-4400. Fax- 775-684-1108. Web- http://ag.nv.gov">
            <a:extLst>
              <a:ext uri="{FF2B5EF4-FFF2-40B4-BE49-F238E27FC236}">
                <a16:creationId xmlns:a16="http://schemas.microsoft.com/office/drawing/2014/main" id="{0F78515D-CDB3-4859-8B1E-368823AF5DEB}"/>
              </a:ext>
            </a:extLst>
          </p:cNvPr>
          <p:cNvPicPr>
            <a:picLocks noChangeAspect="1"/>
          </p:cNvPicPr>
          <p:nvPr/>
        </p:nvPicPr>
        <p:blipFill>
          <a:blip r:embed="rId3"/>
          <a:stretch>
            <a:fillRect/>
          </a:stretch>
        </p:blipFill>
        <p:spPr>
          <a:xfrm>
            <a:off x="838200" y="2506834"/>
            <a:ext cx="10515599" cy="3154680"/>
          </a:xfrm>
          <a:prstGeom prst="rect">
            <a:avLst/>
          </a:prstGeom>
        </p:spPr>
      </p:pic>
    </p:spTree>
    <p:extLst>
      <p:ext uri="{BB962C8B-B14F-4D97-AF65-F5344CB8AC3E}">
        <p14:creationId xmlns:p14="http://schemas.microsoft.com/office/powerpoint/2010/main" val="2791740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997B19-D570-4764-B73E-47B51B6E7979}"/>
              </a:ext>
            </a:extLst>
          </p:cNvPr>
          <p:cNvSpPr>
            <a:spLocks noGrp="1"/>
          </p:cNvSpPr>
          <p:nvPr>
            <p:ph type="title"/>
          </p:nvPr>
        </p:nvSpPr>
        <p:spPr>
          <a:xfrm>
            <a:off x="889977" y="1736726"/>
            <a:ext cx="10515600" cy="2852737"/>
          </a:xfrm>
        </p:spPr>
        <p:txBody>
          <a:bodyPr>
            <a:noAutofit/>
          </a:bodyPr>
          <a:lstStyle/>
          <a:p>
            <a:r>
              <a:rPr lang="en-US">
                <a:latin typeface="Times New Roman" panose="02020603050405020304" pitchFamily="18" charset="0"/>
                <a:cs typeface="Times New Roman" panose="02020603050405020304" pitchFamily="18" charset="0"/>
              </a:rPr>
              <a:t>4.  Update on Opioid Litigation, Settlement Funds, and Distribution.</a:t>
            </a:r>
            <a:br>
              <a:rPr lang="en-US">
                <a:latin typeface="Times New Roman" panose="02020603050405020304" pitchFamily="18" charset="0"/>
                <a:cs typeface="Times New Roman" panose="02020603050405020304" pitchFamily="18" charset="0"/>
              </a:rPr>
            </a:br>
            <a:endParaRPr lang="en-US" sz="400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722F694-8920-4321-87E8-B7CBD3F60262}"/>
              </a:ext>
            </a:extLst>
          </p:cNvPr>
          <p:cNvSpPr>
            <a:spLocks noGrp="1"/>
          </p:cNvSpPr>
          <p:nvPr>
            <p:ph type="body" idx="1"/>
          </p:nvPr>
        </p:nvSpPr>
        <p:spPr>
          <a:xfrm>
            <a:off x="889977" y="4237771"/>
            <a:ext cx="10515600" cy="1500187"/>
          </a:xfrm>
        </p:spPr>
        <p:txBody>
          <a:bodyPr/>
          <a:lstStyle/>
          <a:p>
            <a:r>
              <a:rPr lang="en-US" dirty="0">
                <a:latin typeface="Times New Roman" panose="02020603050405020304" pitchFamily="18" charset="0"/>
                <a:cs typeface="Times New Roman" panose="02020603050405020304" pitchFamily="18" charset="0"/>
              </a:rPr>
              <a:t>(Information Only.)</a:t>
            </a:r>
          </a:p>
          <a:p>
            <a:r>
              <a:rPr lang="en-US" sz="2400" dirty="0">
                <a:latin typeface="Times New Roman" panose="02020603050405020304" pitchFamily="18" charset="0"/>
                <a:cs typeface="Times New Roman" panose="02020603050405020304" pitchFamily="18" charset="0"/>
              </a:rPr>
              <a:t>Second Assistant Attorney General Mark Krueger, Consumer Counsel for Board of Consumer Protection, Office of the Attorney General</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6865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2B50E-21F4-4888-94FE-864C290875E5}"/>
              </a:ext>
            </a:extLst>
          </p:cNvPr>
          <p:cNvSpPr>
            <a:spLocks noGrp="1"/>
          </p:cNvSpPr>
          <p:nvPr>
            <p:ph type="title"/>
          </p:nvPr>
        </p:nvSpPr>
        <p:spPr>
          <a:xfrm>
            <a:off x="838200" y="1428384"/>
            <a:ext cx="10515600" cy="2852737"/>
          </a:xfrm>
        </p:spPr>
        <p:txBody>
          <a:bodyPr>
            <a:normAutofit/>
          </a:bodyPr>
          <a:lstStyle/>
          <a:p>
            <a:r>
              <a:rPr lang="en-US" dirty="0">
                <a:latin typeface="Times New Roman" panose="02020603050405020304" pitchFamily="18" charset="0"/>
                <a:cs typeface="Times New Roman" panose="02020603050405020304" pitchFamily="18" charset="0"/>
              </a:rPr>
              <a:t>5.	</a:t>
            </a:r>
            <a:r>
              <a:rPr lang="en-US" dirty="0">
                <a:effectLst/>
                <a:latin typeface="Times New Roman" panose="02020603050405020304" pitchFamily="18" charset="0"/>
                <a:ea typeface="Calibri" panose="020F0502020204030204" pitchFamily="34" charset="0"/>
              </a:rPr>
              <a:t>Review Timeline and Process for SURG Meetings and Recommendations</a:t>
            </a:r>
            <a:endParaRPr lang="en-US"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2F017082-9DF0-4B8F-A0BA-3B4BC670CA5B}"/>
              </a:ext>
            </a:extLst>
          </p:cNvPr>
          <p:cNvSpPr>
            <a:spLocks noGrp="1"/>
          </p:cNvSpPr>
          <p:nvPr>
            <p:ph type="body" idx="1"/>
          </p:nvPr>
        </p:nvSpPr>
        <p:spPr/>
        <p:txBody>
          <a:bodyPr>
            <a:normAutofit/>
          </a:bodyPr>
          <a:lstStyle/>
          <a:p>
            <a:r>
              <a:rPr lang="en-US" dirty="0">
                <a:latin typeface="Times New Roman" panose="02020603050405020304" pitchFamily="18" charset="0"/>
                <a:cs typeface="Times New Roman" panose="02020603050405020304" pitchFamily="18" charset="0"/>
              </a:rPr>
              <a:t>(Information Only.)</a:t>
            </a:r>
          </a:p>
          <a:p>
            <a:r>
              <a:rPr lang="en-US" dirty="0">
                <a:effectLst/>
                <a:latin typeface="Times New Roman" panose="02020603050405020304" pitchFamily="18" charset="0"/>
                <a:ea typeface="Calibri" panose="020F0502020204030204" pitchFamily="34" charset="0"/>
                <a:cs typeface="Times New Roman" panose="02020603050405020304" pitchFamily="18" charset="0"/>
              </a:rPr>
              <a:t>Vice Chair Jill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Tolles</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22601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FB54B-BD2E-EDE0-E679-67F5EB345ED7}"/>
              </a:ext>
            </a:extLst>
          </p:cNvPr>
          <p:cNvSpPr>
            <a:spLocks noGrp="1"/>
          </p:cNvSpPr>
          <p:nvPr>
            <p:ph type="title"/>
          </p:nvPr>
        </p:nvSpPr>
        <p:spPr/>
        <p:txBody>
          <a:bodyPr>
            <a:normAutofit/>
          </a:bodyPr>
          <a:lstStyle/>
          <a:p>
            <a:r>
              <a:rPr lang="en-US" dirty="0"/>
              <a:t>Timeline for SURG Meetings and Recommendations</a:t>
            </a:r>
          </a:p>
        </p:txBody>
      </p:sp>
      <p:graphicFrame>
        <p:nvGraphicFramePr>
          <p:cNvPr id="4" name="Diagram 3" descr="March SURG Meeting. Update on Needs Assessment. Establishment of subcommittee structure and membership&#10;April &amp; May Subcommittee Meetings.&#10;Presentations from subject matter experts. Collection of recommendations from members and subject matter experts.&#10;June SURG Meeting. Update on Opioid Litigation, Settlement Funds, and Distribution. Update on Needs Assessment. Progress report from subcommittees on SME presentations and recommendations.&#10;July/August Subcommittee Meetings. Presentations from subject matter experts. Finalize and prioritize top five subcommittee recommendations to submit to SURG.">
            <a:extLst>
              <a:ext uri="{FF2B5EF4-FFF2-40B4-BE49-F238E27FC236}">
                <a16:creationId xmlns:a16="http://schemas.microsoft.com/office/drawing/2014/main" id="{8E290FF3-2B36-FE28-897A-DA892E3B1D8B}"/>
              </a:ext>
            </a:extLst>
          </p:cNvPr>
          <p:cNvGraphicFramePr/>
          <p:nvPr>
            <p:extLst>
              <p:ext uri="{D42A27DB-BD31-4B8C-83A1-F6EECF244321}">
                <p14:modId xmlns:p14="http://schemas.microsoft.com/office/powerpoint/2010/main" val="3126558584"/>
              </p:ext>
            </p:extLst>
          </p:nvPr>
        </p:nvGraphicFramePr>
        <p:xfrm>
          <a:off x="1143000" y="1965961"/>
          <a:ext cx="10308606" cy="4558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4903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3.xml><?xml version="1.0" encoding="utf-8"?>
<a:theme xmlns:a="http://schemas.openxmlformats.org/drawingml/2006/main" name="Marsh McLennan">
  <a:themeElements>
    <a:clrScheme name="MMC">
      <a:dk1>
        <a:srgbClr val="002C77"/>
      </a:dk1>
      <a:lt1>
        <a:srgbClr val="FFFFFF"/>
      </a:lt1>
      <a:dk2>
        <a:srgbClr val="565656"/>
      </a:dk2>
      <a:lt2>
        <a:srgbClr val="F0F0F0"/>
      </a:lt2>
      <a:accent1>
        <a:srgbClr val="009DE0"/>
      </a:accent1>
      <a:accent2>
        <a:srgbClr val="00AC41"/>
      </a:accent2>
      <a:accent3>
        <a:srgbClr val="8246AF"/>
      </a:accent3>
      <a:accent4>
        <a:srgbClr val="EE3D8B"/>
      </a:accent4>
      <a:accent5>
        <a:srgbClr val="00968F"/>
      </a:accent5>
      <a:accent6>
        <a:srgbClr val="0077A0"/>
      </a:accent6>
      <a:hlink>
        <a:srgbClr val="2C6EF2"/>
      </a:hlink>
      <a:folHlink>
        <a:srgbClr val="8246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2C77"/>
        </a:solidFill>
        <a:ln>
          <a:noFill/>
        </a:ln>
        <a:effectLst/>
      </a:spPr>
      <a:bodyPr rtlCol="0" anchor="ctr"/>
      <a:lstStyle>
        <a:defPPr algn="ctr">
          <a:defRPr dirty="0" smtClean="0">
            <a:solidFill>
              <a:schemeClr val="bg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dirty="0" err="1"/>
        </a:defPPr>
      </a:lstStyle>
    </a:txDef>
  </a:objectDefaults>
  <a:extraClrSchemeLst/>
  <a:custClrLst>
    <a:custClr name="Dark blue">
      <a:srgbClr val="002C77"/>
    </a:custClr>
    <a:custClr name="Blue">
      <a:srgbClr val="009DE0"/>
    </a:custClr>
    <a:custClr name="Light blue">
      <a:srgbClr val="76D3FF"/>
    </a:custClr>
    <a:custClr name="Dark teal">
      <a:srgbClr val="004C6C"/>
    </a:custClr>
    <a:custClr name="Teal">
      <a:srgbClr val="0077A0"/>
    </a:custClr>
    <a:custClr name="Light teal">
      <a:srgbClr val="9CD9E4"/>
    </a:custClr>
    <a:custClr name="Dark turquoise">
      <a:srgbClr val="005E5D"/>
    </a:custClr>
    <a:custClr name="Turquoise">
      <a:srgbClr val="00968F"/>
    </a:custClr>
    <a:custClr name="Light turquoise">
      <a:srgbClr val="98DBCE"/>
    </a:custClr>
    <a:custClr name="White">
      <a:srgbClr val="FFFFFF"/>
    </a:custClr>
    <a:custClr name="Dark green">
      <a:srgbClr val="275D38"/>
    </a:custClr>
    <a:custClr name="Green">
      <a:srgbClr val="00AC41"/>
    </a:custClr>
    <a:custClr name="Light green">
      <a:srgbClr val="ADDFB3"/>
    </a:custClr>
    <a:custClr name="Dark purple">
      <a:srgbClr val="463282"/>
    </a:custClr>
    <a:custClr name="Purple">
      <a:srgbClr val="8246AF"/>
    </a:custClr>
    <a:custClr name="Light purple">
      <a:srgbClr val="CCB3E0"/>
    </a:custClr>
    <a:custClr name="Dark pink">
      <a:srgbClr val="B2025B"/>
    </a:custClr>
    <a:custClr name="Pink">
      <a:srgbClr val="EE3D8B"/>
    </a:custClr>
    <a:custClr name="Light pink">
      <a:srgbClr val="F8ACBE"/>
    </a:custClr>
    <a:custClr name="White">
      <a:srgbClr val="FFFFFF"/>
    </a:custClr>
    <a:custClr name="Dark crimson">
      <a:srgbClr val="9A1C1F"/>
    </a:custClr>
    <a:custClr name="Crimson">
      <a:srgbClr val="EF4E45"/>
    </a:custClr>
    <a:custClr name="Light crimson">
      <a:srgbClr val="FFAEA6"/>
    </a:custClr>
    <a:custClr name="Dark orange">
      <a:srgbClr val="A32E00"/>
    </a:custClr>
    <a:custClr name="Orange">
      <a:srgbClr val="FF8C00"/>
    </a:custClr>
    <a:custClr name="Light orange">
      <a:srgbClr val="FFCA94"/>
    </a:custClr>
    <a:custClr name="Dark yellow">
      <a:srgbClr val="965D00"/>
    </a:custClr>
    <a:custClr name="Yellow">
      <a:srgbClr val="FFBE00"/>
    </a:custClr>
    <a:custClr name="Light yellow">
      <a:srgbClr val="FFE580"/>
    </a:custClr>
    <a:custClr name="White">
      <a:srgbClr val="FFFFFF"/>
    </a:custClr>
    <a:custClr name="Dark blue gray">
      <a:srgbClr val="4E6287"/>
    </a:custClr>
    <a:custClr name="Blue gray">
      <a:srgbClr val="8096B2"/>
    </a:custClr>
    <a:custClr name="Light blue gray">
      <a:srgbClr val="BED3E4"/>
    </a:custClr>
    <a:custClr name="Dark gray">
      <a:srgbClr val="565656"/>
    </a:custClr>
    <a:custClr name="Gray">
      <a:srgbClr val="949494"/>
    </a:custClr>
    <a:custClr name="Light gray">
      <a:srgbClr val="DADADA"/>
    </a:custClr>
    <a:custClr name="Background gray">
      <a:srgbClr val="F0F0F0"/>
    </a:custClr>
    <a:custClr name="Link blue">
      <a:srgbClr val="2C6EF2"/>
    </a:custClr>
    <a:custClr name="Warning red">
      <a:srgbClr val="C53532"/>
    </a:custClr>
    <a:custClr name="Success green">
      <a:srgbClr val="14853D"/>
    </a:custClr>
  </a:custClrLst>
  <a:extLst>
    <a:ext uri="{05A4C25C-085E-4340-85A3-A5531E510DB2}">
      <thm15:themeFamily xmlns:thm15="http://schemas.microsoft.com/office/thememl/2012/main" name="MMC2021.Classic16x9.potx" id="{1E02728C-430E-40A4-A88D-63B5E0DB2EC5}" vid="{FBCF0A22-C69C-40BB-B44A-F70827371A1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1 6 " ? > < M M C O A _ O b j e c t T a g s   x m l n s : x s i = " h t t p : / / w w w . w 3 . o r g / 2 0 0 1 / X M L S c h e m a - i n s t a n c e "   x m l n s : x s d = " h t t p : / / w w w . w 3 . o r g / 2 0 0 1 / X M L S c h e m a " >  
     < P r e s e n t a t i o n O b j e c t T a g   T a g N a m e = " M M C 0 9 _ B R A N D F O N T S T Y L E " > C o v e r T e x t < / P r e s e n t a t i o n O b j e c t T a g >  
 < / M M C O A _ O b j e c t T a g s > 
</file>

<file path=customXml/item10.xml>��< ? x m l   v e r s i o n = " 1 . 0 "   e n c o d i n g = " u t f - 1 6 " ? > < M M C O A _ O b j e c t T a g s   x m l n s : x s i = " h t t p : / / w w w . w 3 . o r g / 2 0 0 1 / X M L S c h e m a - i n s t a n c e "   x m l n s : x s d = " h t t p : / / w w w . w 3 . o r g / 2 0 0 1 / X M L S c h e m a " >  
     < P r e s e n t a t i o n O b j e c t T a g   T a g N a m e = " M M C 0 9 _ P O P U L A T E T E X T " > { F r o n t C o v e r E x t r a W o r d i n g } < / P r e s e n t a t i o n O b j e c t T a g >  
     < P r e s e n t a t i o n O b j e c t T a g   T a g N a m e = " M M C 0 9 _ B R A N D F O N T S T Y L E " > C o v e r T e x t < / P r e s e n t a t i o n O b j e c t T a g >  
 < / M M C O A _ O b j e c t T a g s > 
</file>

<file path=customXml/item11.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12.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13.xml>��< ? x m l   v e r s i o n = " 1 . 0 "   e n c o d i n g = " u t f - 1 6 " ? > < M M C O A _ O b j e c t T a g s   x m l n s : x s i = " h t t p : / / w w w . w 3 . o r g / 2 0 0 1 / X M L S c h e m a - i n s t a n c e "   x m l n s : x s d = " h t t p : / / w w w . w 3 . o r g / 2 0 0 1 / X M L S c h e m a " >  
     < P r e s e n t a t i o n O b j e c t T a g   T a g N a m e = " M M C 0 9 _ B R A N D F O N T S T Y L E " > C o v e r T e x t < / P r e s e n t a t i o n O b j e c t T a g >  
     < P r e s e n t a t i o n O b j e c t T a g   T a g N a m e = " M M C 0 9 _ P L A C E H O L D E R T E X T " > [ M M C 2 0 2 1 P P T e m p l a t e . P l a c e h o l d e r A g e n d a ] < / P r e s e n t a t i o n O b j e c t T a g >  
 < / M M C O A _ O b j e c t T a g s > 
</file>

<file path=customXml/item14.xml>��< ? x m l   v e r s i o n = " 1 . 0 "   e n c o d i n g = " u t f - 1 6 " ? > < M M C O A _ O b j e c t T a g s   x m l n s : x s i = " h t t p : / / w w w . w 3 . o r g / 2 0 0 1 / X M L S c h e m a - i n s t a n c e "   x m l n s : x s d = " h t t p : / / w w w . w 3 . o r g / 2 0 0 1 / X M L S c h e m a " >  
     < P r e s e n t a t i o n O b j e c t T a g   T a g N a m e = " M M C 0 9 _ P O P U L A T E T E X T " > [ M M C 2 0 2 1 P P T e m p l a t e . F i r s t S l i d e W o r d i n g ] < / P r e s e n t a t i o n O b j e c t T a g >  
     < P r e s e n t a t i o n O b j e c t T a g   T a g N a m e = " M M C 0 9 _ S E T I N D E N T L E V E L S " > & g t ; < / P r e s e n t a t i o n O b j e c t T a g >  
 < / M M C O A _ O b j e c t T a g s > 
</file>

<file path=customXml/item15.xml><?xml version="1.0" encoding="utf-8"?>
<?mso-contentType ?>
<FormTemplates xmlns="http://schemas.microsoft.com/sharepoint/v3/contenttype/forms">
  <Display>DocumentLibraryForm</Display>
  <Edit>DocumentLibraryForm</Edit>
  <New>DocumentLibraryForm</New>
</FormTemplates>
</file>

<file path=customXml/item16.xml>��< ? x m l   v e r s i o n = " 1 . 0 "   e n c o d i n g = " u t f - 1 6 " ? > < M M C O A _ O b j e c t T a g s   x m l n s : x s i = " h t t p : / / w w w . w 3 . o r g / 2 0 0 1 / X M L S c h e m a - i n s t a n c e "   x m l n s : x s d = " h t t p : / / w w w . w 3 . o r g / 2 0 0 1 / X M L S c h e m a " >  
     < P r e s e n t a t i o n O b j e c t T a g   T a g N a m e = " M M C 0 9 _ B R A N D F O N T S T Y L E " > M a s t e r T e x t < / P r e s e n t a t i o n O b j e c t T a g >  
 < / M M C O A _ O b j e c t T a g s > 
</file>

<file path=customXml/item17.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18.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19.xml>��< ? x m l   v e r s i o n = " 1 . 0 "   e n c o d i n g = " u t f - 1 6 " ? > < M M C O A _ O b j e c t T a g s   x m l n s : x s i = " h t t p : / / w w w . w 3 . o r g / 2 0 0 1 / X M L S c h e m a - i n s t a n c e "   x m l n s : x s d = " h t t p : / / w w w . w 3 . o r g / 2 0 0 1 / X M L S c h e m a " >  
     < P r e s e n t a t i o n O b j e c t T a g   T a g N a m e = " M M C 0 9 _ P O P U L A T E T E X T " > { T i t l e } < / P r e s e n t a t i o n O b j e c t T a g >  
 < / M M C O A _ O b j e c t T a g s > 
</file>

<file path=customXml/item2.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20.xml>��< ? x m l   v e r s i o n = " 1 . 0 "   e n c o d i n g = " u t f - 1 6 " ? > < M M C O A _ O b j e c t T a g s   x m l n s : x s i = " h t t p : / / w w w . w 3 . o r g / 2 0 0 1 / X M L S c h e m a - i n s t a n c e "   x m l n s : x s d = " h t t p : / / w w w . w 3 . o r g / 2 0 0 1 / X M L S c h e m a " >  
     < P r e s e n t a t i o n O b j e c t T a g   T a g N a m e = " M M C 0 9 _ B R A N D F O N T S T Y L E " > C o v e r T e x t < / P r e s e n t a t i o n O b j e c t T a g >  
     < P r e s e n t a t i o n O b j e c t T a g   T a g N a m e = " M M C 0 9 _ P L A C E H O L D E R T E X T " > [ M M 2 0 2 1 P P T e m p l a t e . P l a c e h o l d e r L e g a l B a c k ] < / P r e s e n t a t i o n O b j e c t T a g >  
 < / M M C O A _ O b j e c t T a g s > 
</file>

<file path=customXml/item21.xml>��< ? x m l   v e r s i o n = " 1 . 0 "   e n c o d i n g = " u t f - 1 6 " ? > < M M C O A _ O b j e c t T a g s   x m l n s : x s i = " h t t p : / / w w w . w 3 . o r g / 2 0 0 1 / X M L S c h e m a - i n s t a n c e "   x m l n s : x s d = " h t t p : / / w w w . w 3 . o r g / 2 0 0 1 / X M L S c h e m a " >  
     < P r e s e n t a t i o n O b j e c t T a g   T a g N a m e = " M M C 0 9 _ B R A N D F O N T S T Y L E " > C o v e r T e x t < / P r e s e n t a t i o n O b j e c t T a g >  
     < P r e s e n t a t i o n O b j e c t T a g   T a g N a m e = " M M C 0 9 _ P O P U L A T E T E X T " > { L e g a l F r o n t } < / P r e s e n t a t i o n O b j e c t T a g >  
 < / M M C O A _ O b j e c t T a g s > 
</file>

<file path=customXml/item22.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23.xml>��< ? x m l   v e r s i o n = " 1 . 0 "   e n c o d i n g = " u t f - 1 6 " ? > < M M C O A _ O b j e c t T a g s   x m l n s : x s i = " h t t p : / / w w w . w 3 . o r g / 2 0 0 1 / X M L S c h e m a - i n s t a n c e "   x m l n s : x s d = " h t t p : / / w w w . w 3 . o r g / 2 0 0 1 / X M L S c h e m a " >  
     < P r e s e n t a t i o n O b j e c t T a g   T a g N a m e = " M M C 0 9 _ S L I D E T Y P E " > A g e n d a < / P r e s e n t a t i o n O b j e c t T a g >  
     < P r e s e n t a t i o n O b j e c t T a g   T a g N a m e = " M M C 0 9 _ D I S P L Y M A S T E R S H A P E S " > N < / P r e s e n t a t i o n O b j e c t T a g >  
     < P r e s e n t a t i o n O b j e c t T a g   T a g N a m e = " M M C 0 9 _ F O L L O W M A S T E R B A C K G R O U N D " > N < / P r e s e n t a t i o n O b j e c t T a g >  
     < P r e s e n t a t i o n O b j e c t T a g   T a g N a m e = " M M C 0 9 _ B A C K G R O U N D S T Y L E " > A g e n d a < / P r e s e n t a t i o n O b j e c t T a g >  
     < P r e s e n t a t i o n O b j e c t T a g   T a g N a m e = " M M C 0 9 _ L A Y O U T " > A g e n d a < / P r e s e n t a t i o n O b j e c t T a g >  
     < P r e s e n t a t i o n O b j e c t T a g   T a g N a m e = " M M C O A _ B A C K G R O U N D _ L O G O _ O P T I O N " > C O L O U R < / P r e s e n t a t i o n O b j e c t T a g >  
     < P r e s e n t a t i o n O b j e c t T a g   T a g N a m e = " M M C O A _ B A C K G R O U N D _ D I G E S T " > s o l i d ; W h i t e < / P r e s e n t a t i o n O b j e c t T a g >  
 < / M M C O A _ O b j e c t T a g s > 
</file>

<file path=customXml/item24.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25.xml>��< ? x m l   v e r s i o n = " 1 . 0 "   e n c o d i n g = " u t f - 1 6 " ? > < M M C O A _ O b j e c t T a g s   x m l n s : x s i = " h t t p : / / w w w . w 3 . o r g / 2 0 0 1 / X M L S c h e m a - i n s t a n c e "   x m l n s : x s d = " h t t p : / / w w w . w 3 . o r g / 2 0 0 1 / X M L S c h e m a " >  
     < P r e s e n t a t i o n O b j e c t T a g   T a g N a m e = " M M C 0 9 _ P O P U L A T E T E X T " > { S u b T i t l e } < / P r e s e n t a t i o n O b j e c t T a g >  
 < / M M C O A _ O b j e c t T a g s > 
</file>

<file path=customXml/item26.xml>��< ? x m l   v e r s i o n = " 1 . 0 "   e n c o d i n g = " u t f - 1 6 " ? > < M M C O A _ O b j e c t T a g s   x m l n s : x s i = " h t t p : / / w w w . w 3 . o r g / 2 0 0 1 / X M L S c h e m a - i n s t a n c e "   x m l n s : x s d = " h t t p : / / w w w . w 3 . o r g / 2 0 0 1 / X M L S c h e m a " >  
     < P r e s e n t a t i o n O b j e c t T a g   T a g N a m e = " M M C 0 9 _ P O P U L A T E T E X T " > [ M M C 2 0 2 1 P P T e m p l a t e . F i r s t S l i d e W o r d i n g ] < / P r e s e n t a t i o n O b j e c t T a g >  
     < P r e s e n t a t i o n O b j e c t T a g   T a g N a m e = " M M C 0 9 _ S E T I N D E N T L E V E L S " > & g t ; < / P r e s e n t a t i o n O b j e c t T a g >  
 < / M M C O A _ O b j e c t T a g s > 
</file>

<file path=customXml/item27.xml>��< ? x m l   v e r s i o n = " 1 . 0 "   e n c o d i n g = " u t f - 1 6 " ? > < M M C O A _ O b j e c t T a g s   x m l n s : x s i = " h t t p : / / w w w . w 3 . o r g / 2 0 0 1 / X M L S c h e m a - i n s t a n c e "   x m l n s : x s d = " h t t p : / / w w w . w 3 . o r g / 2 0 0 1 / X M L S c h e m a " >  
     < P r e s e n t a t i o n O b j e c t T a g   T a g N a m e = " M M C 0 9 _ B R A N D F O N T S T Y L E " > M a s t e r T e x t < / P r e s e n t a t i o n O b j e c t T a g >  
 < / M M C O A _ O b j e c t T a g s > 
</file>

<file path=customXml/item28.xml><?xml version="1.0" encoding="utf-8"?>
<p:properties xmlns:p="http://schemas.microsoft.com/office/2006/metadata/properties" xmlns:xsi="http://www.w3.org/2001/XMLSchema-instance" xmlns:pc="http://schemas.microsoft.com/office/infopath/2007/PartnerControls">
  <documentManagement>
    <MediaLengthInSeconds xmlns="563fdef4-402a-4f9b-b351-f6170dd26047" xsi:nil="true"/>
  </documentManagement>
</p:properties>
</file>

<file path=customXml/item29.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3.xml>��< ? x m l   v e r s i o n = " 1 . 0 "   e n c o d i n g = " u t f - 1 6 " ? > < M M C O A _ O b j e c t T a g s   x m l n s : x s i = " h t t p : / / w w w . w 3 . o r g / 2 0 0 1 / X M L S c h e m a - i n s t a n c e "   x m l n s : x s d = " h t t p : / / w w w . w 3 . o r g / 2 0 0 1 / X M L S c h e m a " >  
     < P r e s e n t a t i o n O b j e c t T a g   T a g N a m e = " M M C 0 9 _ B R A N D F O N T S T Y L E " > C o v e r T e x t < / P r e s e n t a t i o n O b j e c t T a g >  
     < P r e s e n t a t i o n O b j e c t T a g   T a g N a m e = " M M C 0 9 _ P L A C E H O L D E R T E X T " > [ B r a n d _ M M C 2 0 2 1 . A g e n d a T o p i c P l a c e h o l d e r ] < / P r e s e n t a t i o n O b j e c t T a g >  
 < / M M C O A _ O b j e c t T a g s > 
</file>

<file path=customXml/item30.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31.xml>��< ? x m l   v e r s i o n = " 1 . 0 "   e n c o d i n g = " u t f - 1 6 " ? > < M M C O A _ O b j e c t T a g s   x m l n s : x s i = " h t t p : / / w w w . w 3 . o r g / 2 0 0 1 / X M L S c h e m a - i n s t a n c e "   x m l n s : x s d = " h t t p : / / w w w . w 3 . o r g / 2 0 0 1 / X M L S c h e m a " >  
     < P r e s e n t a t i o n O b j e c t T a g   T a g N a m e = " M M C 0 9 _ B R A N D F O N T S T Y L E " > D i v i d e r T e x t < / P r e s e n t a t i o n O b j e c t T a g >  
     < P r e s e n t a t i o n O b j e c t T a g   T a g N a m e = " M M C 0 9 _ P L A C E H O L D E R T E X T " > [ M M C 2 0 2 1 P P T e m p l a t e . P l a c e h o l d e r S l i d e T i t l e ] < / P r e s e n t a t i o n O b j e c t T a g >  
 < / M M C O A _ O b j e c t T a g s > 
</file>

<file path=customXml/item32.xml>��< ? x m l   v e r s i o n = " 1 . 0 "   e n c o d i n g = " u t f - 1 6 " ? > < M M C O A _ O b j e c t T a g s   x m l n s : x s i = " h t t p : / / w w w . w 3 . o r g / 2 0 0 1 / X M L S c h e m a - i n s t a n c e "   x m l n s : x s d = " h t t p : / / w w w . w 3 . o r g / 2 0 0 1 / X M L S c h e m a " >  
     < P r e s e n t a t i o n O b j e c t T a g   T a g N a m e = " M M C 0 9 _ P O P U L A T E T E X T " > { C o p y r i g h t } < / P r e s e n t a t i o n O b j e c t T a g >  
     < P r e s e n t a t i o n O b j e c t T a g   T a g N a m e = " M M C 0 9 _ B R A N D F O N T S T Y L E " > C o v e r T e x t < / P r e s e n t a t i o n O b j e c t T a g >  
     < P r e s e n t a t i o n O b j e c t T a g   T a g N a m e = " M M C 0 9 _ S H O W H I D E C R I T E R I A " > C O P Y R I G H T < / P r e s e n t a t i o n O b j e c t T a g >  
 < / M M C O A _ O b j e c t T a g s > 
</file>

<file path=customXml/item33.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34.xml>��< ? x m l   v e r s i o n = " 1 . 0 "   e n c o d i n g = " u t f - 1 6 " ? > < M M C O A _ O b j e c t T a g s   x m l n s : x s i = " h t t p : / / w w w . w 3 . o r g / 2 0 0 1 / X M L S c h e m a - i n s t a n c e "   x m l n s : x s d = " h t t p : / / w w w . w 3 . o r g / 2 0 0 1 / X M L S c h e m a " >  
     < P r e s e n t a t i o n O b j e c t T a g   T a g N a m e = " M M C 0 9 _ B R A N D F O N T S T Y L E " > C o v e r T a g l i n e < / P r e s e n t a t i o n O b j e c t T a g >  
     < P r e s e n t a t i o n O b j e c t T a g   T a g N a m e = " M M C 0 9 _ P O P U L A T E T E X T " > { T a g l i n e E x t r a W o r d i n g } < / P r e s e n t a t i o n O b j e c t T a g >  
 < / M M C O A _ O b j e c t T a g s > 
</file>

<file path=customXml/item35.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36.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37.xml>��< ? x m l   v e r s i o n = " 1 . 0 "   e n c o d i n g = " u t f - 1 6 " ? > < M M C O A _ O b j e c t T a g s   x m l n s : x s i = " h t t p : / / w w w . w 3 . o r g / 2 0 0 1 / X M L S c h e m a - i n s t a n c e "   x m l n s : x s d = " h t t p : / / w w w . w 3 . o r g / 2 0 0 1 / X M L S c h e m a " >  
     < P r e s e n t a t i o n O b j e c t T a g   T a g N a m e = " M M C 0 9 _ P O P U L A T E T E X T " > [ M M C 2 0 2 1 P P T e m p l a t e . F i r s t S l i d e W o r d i n g ] < / P r e s e n t a t i o n O b j e c t T a g >  
     < P r e s e n t a t i o n O b j e c t T a g   T a g N a m e = " M M C 0 9 _ S E T I N D E N T L E V E L S " > & g t ; < / P r e s e n t a t i o n O b j e c t T a g >  
 < / M M C O A _ O b j e c t T a g s > 
</file>

<file path=customXml/item38.xml>��< ? x m l   v e r s i o n = " 1 . 0 "   e n c o d i n g = " u t f - 1 6 " ? > < M M C O A _ O b j e c t T a g s   x m l n s : x s i = " h t t p : / / w w w . w 3 . o r g / 2 0 0 1 / X M L S c h e m a - i n s t a n c e "   x m l n s : x s d = " h t t p : / / w w w . w 3 . o r g / 2 0 0 1 / X M L S c h e m a " >  
     < P r e s e n t a t i o n O b j e c t T a g   T a g N a m e = " M M C 0 9 _ B A C K G R O U N D S T Y L E " > M a s t e r < / P r e s e n t a t i o n O b j e c t T a g >  
     < P r e s e n t a t i o n O b j e c t T a g   T a g N a m e = " M M C 0 9 _ A D D L O G O S " > C o n t e n t L o g o , C o n t e n t L o g o , 3 8 . 2 7 , 5 1 3 . 0 7 < / P r e s e n t a t i o n O b j e c t T a g >  
     < P r e s e n t a t i o n O b j e c t T a g   T a g N a m e = " M M C O A _ B A C K G R O U N D _ L O G O _ O P T I O N " > C O L O U R < / P r e s e n t a t i o n O b j e c t T a g >  
     < P r e s e n t a t i o n O b j e c t T a g   T a g N a m e = " M M C O A _ B A C K G R O U N D _ D I G E S T " > s o l i d ; W h i t e < / P r e s e n t a t i o n O b j e c t T a g >  
 < / M M C O A _ O b j e c t T a g s > 
</file>

<file path=customXml/item39.xml>��< ? x m l   v e r s i o n = " 1 . 0 "   e n c o d i n g = " u t f - 1 6 " ? > < M M C O A _ O b j e c t T a g s   x m l n s : x s i = " h t t p : / / w w w . w 3 . o r g / 2 0 0 1 / X M L S c h e m a - i n s t a n c e "   x m l n s : x s d = " h t t p : / / w w w . w 3 . o r g / 2 0 0 1 / X M L S c h e m a " >  
     < P r e s e n t a t i o n O b j e c t T a g   T a g N a m e = " M M C 0 9 _ P O P U L A T E T E X T " > { C l i e n t N a m e } { B R E A K } { P r e s e n t a t i o n D a t e } { B R E A K } { P r e s e n t e r C o v e r T e x t B l o c k } < / P r e s e n t a t i o n O b j e c t T a g >  
 < / M M C O A _ O b j e c t T a g s > 
</file>

<file path=customXml/item4.xml>��< ? x m l   v e r s i o n = " 1 . 0 "   e n c o d i n g = " u t f - 1 6 " ? > < M M C O A _ O b j e c t T a g s   x m l n s : x s i = " h t t p : / / w w w . w 3 . o r g / 2 0 0 1 / X M L S c h e m a - i n s t a n c e "   x m l n s : x s d = " h t t p : / / w w w . w 3 . o r g / 2 0 0 1 / X M L S c h e m a " >  
     < P r e s e n t a t i o n O b j e c t T a g   T a g N a m e = " M M C 0 9 _ P O P U L A T E T E X T " > [ B r a n d _ M M C 2 0 2 1 . A g e n d a S l i d e T i t l e ] < / P r e s e n t a t i o n O b j e c t T a g >  
 < / M M C O A _ O b j e c t T a g s > 
</file>

<file path=customXml/item40.xml><?xml version="1.0" encoding="utf-8"?>
<ct:contentTypeSchema xmlns:ct="http://schemas.microsoft.com/office/2006/metadata/contentType" xmlns:ma="http://schemas.microsoft.com/office/2006/metadata/properties/metaAttributes" ct:_="" ma:_="" ma:contentTypeName="Document" ma:contentTypeID="0x010100399DA6830F8F5A42B3447107B7868813" ma:contentTypeVersion="12" ma:contentTypeDescription="Create a new document." ma:contentTypeScope="" ma:versionID="27fb5a858974c8e0f16aaa46b2a45e1c">
  <xsd:schema xmlns:xsd="http://www.w3.org/2001/XMLSchema" xmlns:xs="http://www.w3.org/2001/XMLSchema" xmlns:p="http://schemas.microsoft.com/office/2006/metadata/properties" xmlns:ns2="563fdef4-402a-4f9b-b351-f6170dd26047" xmlns:ns3="3b4df8fd-d44d-4d9a-b1d8-65fa08866546" targetNamespace="http://schemas.microsoft.com/office/2006/metadata/properties" ma:root="true" ma:fieldsID="9af0781fe0d327a4253e15ee18015e91" ns2:_="" ns3:_="">
    <xsd:import namespace="563fdef4-402a-4f9b-b351-f6170dd26047"/>
    <xsd:import namespace="3b4df8fd-d44d-4d9a-b1d8-65fa088665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3fdef4-402a-4f9b-b351-f6170dd260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4df8fd-d44d-4d9a-b1d8-65fa0886654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1.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42.xml>��< ? x m l   v e r s i o n = " 1 . 0 "   e n c o d i n g = " u t f - 1 6 " ? > < M M C O A _ O b j e c t T a g s   x m l n s : x s i = " h t t p : / / w w w . w 3 . o r g / 2 0 0 1 / X M L S c h e m a - i n s t a n c e "   x m l n s : x s d = " h t t p : / / w w w . w 3 . o r g / 2 0 0 1 / X M L S c h e m a " >  
     < P r e s e n t a t i o n O b j e c t T a g   T a g N a m e = " M M C 0 9 _ P O P U L A T E T E X T " > { F i l e R e f } < / P r e s e n t a t i o n O b j e c t T a g >  
     < P r e s e n t a t i o n O b j e c t T a g   T a g N a m e = " M M C 0 9 _ B R A N D F O N T S T Y L E " > C o v e r T e x t < / P r e s e n t a t i o n O b j e c t T a g >  
     < P r e s e n t a t i o n O b j e c t T a g   T a g N a m e = " M M C 0 9 _ S H O W H I D E C R I T E R I A " > F I L E R E F < / P r e s e n t a t i o n O b j e c t T a g >  
 < / M M C O A _ O b j e c t T a g s > 
</file>

<file path=customXml/item43.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44.xml>��< ? x m l   v e r s i o n = " 1 . 0 "   e n c o d i n g = " u t f - 1 6 " ? > < M M C O A _ O b j e c t T a g s   x m l n s : x s i = " h t t p : / / w w w . w 3 . o r g / 2 0 0 1 / X M L S c h e m a - i n s t a n c e "   x m l n s : x s d = " h t t p : / / w w w . w 3 . o r g / 2 0 0 1 / X M L S c h e m a " >  
     < P r e s e n t a t i o n O b j e c t T a g   T a g N a m e = " M M C 0 9 _ P O P U L A T E T E X T " > { S e c t i o n N u m b e r } < / P r e s e n t a t i o n O b j e c t T a g >  
     < P r e s e n t a t i o n O b j e c t T a g   T a g N a m e = " M M C 0 9 _ S E C T I O N N U M B E R S H A P E " > Y < / P r e s e n t a t i o n O b j e c t T a g >  
     < P r e s e n t a t i o n O b j e c t T a g   T a g N a m e = " M M C 0 9 _ B R A N D F O N T S T Y L E " > D i v i d e r N u m b e r < / P r e s e n t a t i o n O b j e c t T a g >  
 < / M M C O A _ O b j e c t T a g s > 
</file>

<file path=customXml/item45.xml>��< ? x m l   v e r s i o n = " 1 . 0 "   e n c o d i n g = " u t f - 1 6 " ? > < M M C O A _ O b j e c t T a g s   x m l n s : x s i = " h t t p : / / w w w . w 3 . o r g / 2 0 0 1 / X M L S c h e m a - i n s t a n c e "   x m l n s : x s d = " h t t p : / / w w w . w 3 . o r g / 2 0 0 1 / X M L S c h e m a " >  
     < P r e s e n t a t i o n O b j e c t T a g   T a g N a m e = " M M C 0 9 _ L A Y O U T " > F r o n t C o v e r < / P r e s e n t a t i o n O b j e c t T a g >  
     < P r e s e n t a t i o n O b j e c t T a g   T a g N a m e = " M M C 0 9 _ B A C K G R O U N D S T Y L E " > F r o n t C o v e r < / P r e s e n t a t i o n O b j e c t T a g >  
     < P r e s e n t a t i o n O b j e c t T a g   T a g N a m e = " M M C 0 9 _ A D D L O G O S " > C o v e r M a i n L o g o , F r o n t L o g o , 3 8 . 2 7 , 2 7 . 2 1 < / P r e s e n t a t i o n O b j e c t T a g >  
     < P r e s e n t a t i o n O b j e c t T a g   T a g N a m e = " M M C O A _ B A C K G R O U N D _ L O G O _ O P T I O N " > W H I T E < / P r e s e n t a t i o n O b j e c t T a g >  
     < P r e s e n t a t i o n O b j e c t T a g   T a g N a m e = " M M C O A _ B A C K G R O U N D _ D I G E S T " > g r a d ; s i m p l e - b r i g h t - g r e e n < / P r e s e n t a t i o n O b j e c t T a g >  
     < P r e s e n t a t i o n O b j e c t T a g   T a g N a m e = " M M C O A _ F U L L I M A G E _ I D " / >  
     < P r e s e n t a t i o n O b j e c t T a g   T a g N a m e = " M M C O A _ S I L H O U E T T E _ I D " / >  
 < / M M C O A _ O b j e c t T a g s > 
</file>

<file path=customXml/item46.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47.xml>��< ? x m l   v e r s i o n = " 1 . 0 "   e n c o d i n g = " u t f - 1 6 " ? > < M M C O A _ O b j e c t T a g s   x m l n s : x s i = " h t t p : / / w w w . w 3 . o r g / 2 0 0 1 / X M L S c h e m a - i n s t a n c e "   x m l n s : x s d = " h t t p : / / w w w . w 3 . o r g / 2 0 0 1 / X M L S c h e m a " >  
     < P r e s e n t a t i o n O b j e c t T a g   T a g N a m e = " M M C 0 9 _ P O P U L A T E T E X T " > { L e g a l B a c k } < / P r e s e n t a t i o n O b j e c t T a g >  
 < / M M C O A _ O b j e c t T a g s > 
</file>

<file path=customXml/item48.xml>��< ? x m l   v e r s i o n = " 1 . 0 "   e n c o d i n g = " u t f - 1 6 " ? > < M M C O A _ O b j e c t T a g s   x m l n s : x s i = " h t t p : / / w w w . w 3 . o r g / 2 0 0 1 / X M L S c h e m a - i n s t a n c e "   x m l n s : x s d = " h t t p : / / w w w . w 3 . o r g / 2 0 0 1 / X M L S c h e m a " >  
     < P r e s e n t a t i o n O b j e c t T a g   T a g N a m e = " M M C 0 9 _ B R A N D F O N T S T Y L E " > C o v e r H e a d i n g 2 < / P r e s e n t a t i o n O b j e c t T a g >  
     < P r e s e n t a t i o n O b j e c t T a g   T a g N a m e = " M M C 0 9 _ F O N T S I Z E _ L " > 2 4 < / P r e s e n t a t i o n O b j e c t T a g >  
     < P r e s e n t a t i o n O b j e c t T a g   T a g N a m e = " M M C 0 9 _ F O N T S I Z E _ M " > 2 4 < / P r e s e n t a t i o n O b j e c t T a g >  
     < P r e s e n t a t i o n O b j e c t T a g   T a g N a m e = " M M C 0 9 _ F O N T S I Z E _ S " > 2 4 < / P r e s e n t a t i o n O b j e c t T a g >  
     < P r e s e n t a t i o n O b j e c t T a g   T a g N a m e = " M M C 0 9 _ S H A P E X Y W H _ L " > 3 6 . 8 5 ; 2 8 2 . 2 4 ; 7 3 2 . 7 5 ; 2 9 . 7 6 < / P r e s e n t a t i o n O b j e c t T a g >  
     < P r e s e n t a t i o n O b j e c t T a g   T a g N a m e = " M M C 0 9 _ S H A P E X Y W H _ M " > 3 6 . 8 5 ; 2 9 1 . 9 7 ; 7 3 4 . 1 7 ; 6 2 . 3 6 < / P r e s e n t a t i o n O b j e c t T a g >  
     < P r e s e n t a t i o n O b j e c t T a g   T a g N a m e = " M M C 0 9 _ S H A P E X Y W H _ S " > 3 6 . 8 5 ; 2 6 7 . 8 7 ; 7 3 5 . 5 9 ; 6 2 . 3 6 < / P r e s e n t a t i o n O b j e c t T a g >  
     < P r e s e n t a t i o n O b j e c t T a g   T a g N a m e = " M M C 0 9 _ P L A C E H O L D E R T E X T " > [ M M C 2 0 2 1 P P T e m p l a t e . P l a c e h o l d e r H 2 ] < / P r e s e n t a t i o n O b j e c t T a g >  
 < / M M C O A _ O b j e c t T a g s > 
</file>

<file path=customXml/item49.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5.xml>��< ? x m l   v e r s i o n = " 1 . 0 "   e n c o d i n g = " u t f - 1 6 " ? > < M M C O A _ O b j e c t T a g s   x m l n s : x s i = " h t t p : / / w w w . w 3 . o r g / 2 0 0 1 / X M L S c h e m a - i n s t a n c e "   x m l n s : x s d = " h t t p : / / w w w . w 3 . o r g / 2 0 0 1 / X M L S c h e m a " >  
     < P r e s e n t a t i o n O b j e c t T a g   T a g N a m e = " M M C 0 9 _ B R A N D F O N T S T Y L E " > M a s t e r T e x t < / P r e s e n t a t i o n O b j e c t T a g >  
     < P r e s e n t a t i o n O b j e c t T a g   T a g N a m e = " M M C 0 9 _ P L A C E H O L D E R T E X T " > [ M M C 2 0 2 1 P P T e m p l a t e . P l a c e h o l d e r S l i d e B o d y ] < / P r e s e n t a t i o n O b j e c t T a g >  
 < / M M C O A _ O b j e c t T a g s > 
</file>

<file path=customXml/item50.xml>��< ? x m l   v e r s i o n = " 1 . 0 "   e n c o d i n g = " u t f - 1 6 " ? > < M M C O A _ O b j e c t T a g s   x m l n s : x s i = " h t t p : / / w w w . w 3 . o r g / 2 0 0 1 / X M L S c h e m a - i n s t a n c e "   x m l n s : x s d = " h t t p : / / w w w . w 3 . o r g / 2 0 0 1 / X M L S c h e m a " >  
     < P r e s e n t a t i o n O b j e c t T a g   T a g N a m e = " M M C 0 9 _ P O P U L A T E T E X T " > [ M M C 2 0 2 1 P P T e m p l a t e . P l a c e h o l d e r C l i e n t ] < / P r e s e n t a t i o n O b j e c t T a g >  
     < P r e s e n t a t i o n O b j e c t T a g   T a g N a m e = " M M C 0 9 _ S H O W H I D E C R I T E R I A " > C L I E N T _ L O G O < / P r e s e n t a t i o n O b j e c t T a g >  
 < / M M C O A _ O b j e c t T a g s > 
</file>

<file path=customXml/item51.xml>��< ? x m l   v e r s i o n = " 1 . 0 "   e n c o d i n g = " u t f - 1 6 " ? > < M M C O A _ O b j e c t T a g s   x m l n s : x s i = " h t t p : / / w w w . w 3 . o r g / 2 0 0 1 / X M L S c h e m a - i n s t a n c e "   x m l n s : x s d = " h t t p : / / w w w . w 3 . o r g / 2 0 0 1 / X M L S c h e m a " >  
     < P r e s e n t a t i o n O b j e c t T a g   T a g N a m e = " M M C 0 9 _ B R A N D F O N T S T Y L E " > M a s t e r T i t l e < / P r e s e n t a t i o n O b j e c t T a g >  
     < P r e s e n t a t i o n O b j e c t T a g   T a g N a m e = " M M C 0 9 _ P L A C E H O L D E R T E X T " > [ M M C 2 0 2 1 P P T e m p l a t e . P l a c e h o l d e r S l i d e T i t l e ] < / P r e s e n t a t i o n O b j e c t T a g >  
 < / M M C O A _ O b j e c t T a g s > 
</file>

<file path=customXml/item52.xml>��< ? x m l   v e r s i o n = " 1 . 0 "   e n c o d i n g = " u t f - 1 6 " ? > < M M C O A _ O b j e c t T a g s   x m l n s : x s i = " h t t p : / / w w w . w 3 . o r g / 2 0 0 1 / X M L S c h e m a - i n s t a n c e "   x m l n s : x s d = " h t t p : / / w w w . w 3 . o r g / 2 0 0 1 / X M L S c h e m a " >  
     < P r e s e n t a t i o n O b j e c t T a g   T a g N a m e = " M M C 0 9 _ B R A N D F O N T S T Y L E " > C o v e r H e a d i n g 1 < / P r e s e n t a t i o n O b j e c t T a g >  
     < P r e s e n t a t i o n O b j e c t T a g   T a g N a m e = " M M C 0 9 _ F O N T S I Z E _ L " > 1 2 0 < / P r e s e n t a t i o n O b j e c t T a g >  
     < P r e s e n t a t i o n O b j e c t T a g   T a g N a m e = " M M C 0 9 _ F O N T S I Z E _ M " > 6 0 < / P r e s e n t a t i o n O b j e c t T a g >  
     < P r e s e n t a t i o n O b j e c t T a g   T a g N a m e = " M M C 0 9 _ F O N T S I Z E _ S " > 4 8 < / P r e s e n t a t i o n O b j e c t T a g >  
     < P r e s e n t a t i o n O b j e c t T a g   T a g N a m e = " M M C 0 9 _ S H A P E X Y W H _ L " > 3 2 . 6 ; 1 5 0 . 4 8 ; 7 3 7 ; 1 3 5 < / P r e s e n t a t i o n O b j e c t T a g >  
     < P r e s e n t a t i o n O b j e c t T a g   T a g N a m e = " M M C 0 9 _ S H A P E X Y W H _ M " > 3 5 . 4 3 ; 1 5 0 . 2 3 ; 7 3 7 ; 1 2 6 . 1 4 < / P r e s e n t a t i o n O b j e c t T a g >  
     < P r e s e n t a t i o n O b j e c t T a g   T a g N a m e = " M M C 0 9 _ S H A P E X Y W H _ S " > 3 5 . 4 3 ; 1 5 0 . 2 3 ; 7 3 7 ; 1 2 6 . 1 4 < / P r e s e n t a t i o n O b j e c t T a g >  
     < P r e s e n t a t i o n O b j e c t T a g   T a g N a m e = " M M C 0 9 _ P L A C E H O L D E R T E X T " > [ M M C 2 0 2 1 P P T e m p l a t e . P l a c e h o l d e r H 1 ] < / P r e s e n t a t i o n O b j e c t T a g >  
 < / M M C O A _ O b j e c t T a g s > 
</file>

<file path=customXml/item53.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54.xml>��< ? x m l   v e r s i o n = " 1 . 0 "   e n c o d i n g = " u t f - 1 6 " ? > < M M C O A _ O b j e c t T a g s   x m l n s : x s i = " h t t p : / / w w w . w 3 . o r g / 2 0 0 1 / X M L S c h e m a - i n s t a n c e "   x m l n s : x s d = " h t t p : / / w w w . w 3 . o r g / 2 0 0 1 / X M L S c h e m a " >  
     < P r e s e n t a t i o n O b j e c t T a g   T a g N a m e = " M M C 0 9 _ L A Y O U T " > B l a n k < / P r e s e n t a t i o n O b j e c t T a g >  
 < / M M C O A _ O b j e c t T a g s > 
</file>

<file path=customXml/item55.xml>��< ? x m l   v e r s i o n = " 1 . 0 "   e n c o d i n g = " u t f - 1 6 " ? > < M M C O A _ O b j e c t T a g s   x m l n s : x s i = " h t t p : / / w w w . w 3 . o r g / 2 0 0 1 / X M L S c h e m a - i n s t a n c e "   x m l n s : x s d = " h t t p : / / w w w . w 3 . o r g / 2 0 0 1 / X M L S c h e m a " >  
     < P r e s e n t a t i o n O b j e c t T a g   T a g N a m e = " M M C 0 9 _ S L I D E T Y P E " > D i v i d e r < / P r e s e n t a t i o n O b j e c t T a g >  
     < P r e s e n t a t i o n O b j e c t T a g   T a g N a m e = " M M C 0 9 _ I S D I V I D E R " > Y < / P r e s e n t a t i o n O b j e c t T a g >  
     < P r e s e n t a t i o n O b j e c t T a g   T a g N a m e = " M M C 0 9 _ D I S P L Y M A S T E R S H A P E S " > N < / P r e s e n t a t i o n O b j e c t T a g >  
     < P r e s e n t a t i o n O b j e c t T a g   T a g N a m e = " M M C 0 9 _ F O L L O W M A S T E R B A C K G R O U N D " > N < / P r e s e n t a t i o n O b j e c t T a g >  
     < P r e s e n t a t i o n O b j e c t T a g   T a g N a m e = " M M C 0 9 _ B A C K G R O U N D S T Y L E " > D i v i d e r < / P r e s e n t a t i o n O b j e c t T a g >  
     < P r e s e n t a t i o n O b j e c t T a g   T a g N a m e = " M M C 0 9 _ D I V I D E R N U M B E R S H A P E N A M E " > T e x t   P l a c e H o l d e r   2 < / P r e s e n t a t i o n O b j e c t T a g >  
     < P r e s e n t a t i o n O b j e c t T a g   T a g N a m e = " M M C 0 9 _ L A Y O U T " > D i v i d e r < / P r e s e n t a t i o n O b j e c t T a g >  
     < P r e s e n t a t i o n O b j e c t T a g   T a g N a m e = " M M C O A _ B A C K G R O U N D _ L O G O _ O P T I O N " > C O L O U R < / P r e s e n t a t i o n O b j e c t T a g >  
     < P r e s e n t a t i o n O b j e c t T a g   T a g N a m e = " M M C O A _ B A C K G R O U N D _ D I G E S T " > s o l i d ; W h i t e < / P r e s e n t a t i o n O b j e c t T a g >  
 < / M M C O A _ O b j e c t T a g s > 
</file>

<file path=customXml/item56.xml>��< ? x m l   v e r s i o n = " 1 . 0 "   e n c o d i n g = " u t f - 1 6 " ? > < M M C O A _ O b j e c t T a g s   x m l n s : x s i = " h t t p : / / w w w . w 3 . o r g / 2 0 0 1 / X M L S c h e m a - i n s t a n c e "   x m l n s : x s d = " h t t p : / / w w w . w 3 . o r g / 2 0 0 1 / X M L S c h e m a " >  
     < P r e s e n t a t i o n O b j e c t T a g   T a g N a m e = " M M C 0 9 _ B R A N D F O N T S T Y L E " > C o v e r T e x t < / P r e s e n t a t i o n O b j e c t T a g >  
     < P r e s e n t a t i o n O b j e c t T a g   T a g N a m e = " M M C 0 9 _ P O P U L A T E T E X T " > { B r a n d E x t r a W o r d i n g 2 } < / P r e s e n t a t i o n O b j e c t T a g >  
 < / M M C O A _ O b j e c t T a g s > 
</file>

<file path=customXml/item57.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6.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7.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8.xml>��< ? x m l   v e r s i o n = " 1 . 0 "   e n c o d i n g = " u t f - 1 6 " ? > < M M C O A _ O b j e c t T a g s   x m l n s : x s i = " h t t p : / / w w w . w 3 . o r g / 2 0 0 1 / X M L S c h e m a - i n s t a n c e "   x m l n s : x s d = " h t t p : / / w w w . w 3 . o r g / 2 0 0 1 / X M L S c h e m a " >  
     < P r e s e n t a t i o n O b j e c t T a g   T a g N a m e = " M M C 0 9 _ B R A N D F O N T S T Y L E " > C o v e r T e x t < / P r e s e n t a t i o n O b j e c t T a g >  
     < P r e s e n t a t i o n O b j e c t T a g   T a g N a m e = " M M C 0 9 _ P O P U L A T E T E X T " > { B r a n d E x t r a W o r d i n g 1 } < / P r e s e n t a t i o n O b j e c t T a g >  
 < / M M C O A _ O b j e c t T a g s > 
</file>

<file path=customXml/item9.xml>��< ? x m l   v e r s i o n = " 1 . 0 "   e n c o d i n g = " u t f - 1 6 " ? > < M M C O A _ O b j e c t T a g s   x m l n s : x s i = " h t t p : / / w w w . w 3 . o r g / 2 0 0 1 / X M L S c h e m a - i n s t a n c e "   x m l n s : x s d = " h t t p : / / w w w . w 3 . o r g / 2 0 0 1 / X M L S c h e m a " >  
     < P r e s e n t a t i o n O b j e c t T a g   T a g N a m e = " M M C 0 9 _ L A Y O U T " > B a c k C o v e r < / P r e s e n t a t i o n O b j e c t T a g >  
     < P r e s e n t a t i o n O b j e c t T a g   T a g N a m e = " M M C 0 9 _ B A C K G R O U N D S T Y L E " > B a c k C o v e r < / P r e s e n t a t i o n O b j e c t T a g >  
     < P r e s e n t a t i o n O b j e c t T a g   T a g N a m e = " M M C 0 9 _ A D D L O G O S " > M a i n B a c k L o g o , F r o n t L o g o , 3 8 . 2 7 , 2 7 . 2 1 < / P r e s e n t a t i o n O b j e c t T a g >  
     < P r e s e n t a t i o n O b j e c t T a g   T a g N a m e = " M M C O A _ B A C K G R O U N D _ D I G E S T " > g r a d ; s i m p l e - b r i g h t - g r e e n < / P r e s e n t a t i o n O b j e c t T a g >  
     < P r e s e n t a t i o n O b j e c t T a g   T a g N a m e = " M M C O A _ B A C K G R O U N D _ L O G O _ O P T I O N " > W H I T E < / P r e s e n t a t i o n O b j e c t T a g >  
 < / M M C O A _ O b j e c t T a g s > 
</file>

<file path=customXml/itemProps1.xml><?xml version="1.0" encoding="utf-8"?>
<ds:datastoreItem xmlns:ds="http://schemas.openxmlformats.org/officeDocument/2006/customXml" ds:itemID="{F59C340D-4F57-43A3-B5CD-4712B5DB8E9D}">
  <ds:schemaRefs>
    <ds:schemaRef ds:uri="http://www.w3.org/2001/XMLSchema"/>
  </ds:schemaRefs>
</ds:datastoreItem>
</file>

<file path=customXml/itemProps10.xml><?xml version="1.0" encoding="utf-8"?>
<ds:datastoreItem xmlns:ds="http://schemas.openxmlformats.org/officeDocument/2006/customXml" ds:itemID="{FFCFF866-B782-462C-B23B-92E4218871E8}">
  <ds:schemaRefs>
    <ds:schemaRef ds:uri="http://www.w3.org/2001/XMLSchema"/>
  </ds:schemaRefs>
</ds:datastoreItem>
</file>

<file path=customXml/itemProps11.xml><?xml version="1.0" encoding="utf-8"?>
<ds:datastoreItem xmlns:ds="http://schemas.openxmlformats.org/officeDocument/2006/customXml" ds:itemID="{15E14063-6D15-404C-AFB6-43ADF0C0DD41}">
  <ds:schemaRefs>
    <ds:schemaRef ds:uri="http://www.w3.org/2001/XMLSchema"/>
  </ds:schemaRefs>
</ds:datastoreItem>
</file>

<file path=customXml/itemProps12.xml><?xml version="1.0" encoding="utf-8"?>
<ds:datastoreItem xmlns:ds="http://schemas.openxmlformats.org/officeDocument/2006/customXml" ds:itemID="{CECC2B06-B96D-401F-910E-06ACE8ED91D9}">
  <ds:schemaRefs>
    <ds:schemaRef ds:uri="http://www.w3.org/2001/XMLSchema"/>
  </ds:schemaRefs>
</ds:datastoreItem>
</file>

<file path=customXml/itemProps13.xml><?xml version="1.0" encoding="utf-8"?>
<ds:datastoreItem xmlns:ds="http://schemas.openxmlformats.org/officeDocument/2006/customXml" ds:itemID="{B06F0990-77F0-4EB7-81D9-057B8021F2E2}">
  <ds:schemaRefs>
    <ds:schemaRef ds:uri="http://www.w3.org/2001/XMLSchema"/>
  </ds:schemaRefs>
</ds:datastoreItem>
</file>

<file path=customXml/itemProps14.xml><?xml version="1.0" encoding="utf-8"?>
<ds:datastoreItem xmlns:ds="http://schemas.openxmlformats.org/officeDocument/2006/customXml" ds:itemID="{ED753843-B512-4510-8B07-4B1263A8AD29}">
  <ds:schemaRefs>
    <ds:schemaRef ds:uri="http://www.w3.org/2001/XMLSchema"/>
  </ds:schemaRefs>
</ds:datastoreItem>
</file>

<file path=customXml/itemProps15.xml><?xml version="1.0" encoding="utf-8"?>
<ds:datastoreItem xmlns:ds="http://schemas.openxmlformats.org/officeDocument/2006/customXml" ds:itemID="{176D62E5-DA5C-4B38-81FB-0C281FD786D9}">
  <ds:schemaRefs>
    <ds:schemaRef ds:uri="http://schemas.microsoft.com/sharepoint/v3/contenttype/forms"/>
  </ds:schemaRefs>
</ds:datastoreItem>
</file>

<file path=customXml/itemProps16.xml><?xml version="1.0" encoding="utf-8"?>
<ds:datastoreItem xmlns:ds="http://schemas.openxmlformats.org/officeDocument/2006/customXml" ds:itemID="{492FC0CD-A4A9-401E-847E-C8E616AD5CF1}">
  <ds:schemaRefs>
    <ds:schemaRef ds:uri="http://www.w3.org/2001/XMLSchema"/>
  </ds:schemaRefs>
</ds:datastoreItem>
</file>

<file path=customXml/itemProps17.xml><?xml version="1.0" encoding="utf-8"?>
<ds:datastoreItem xmlns:ds="http://schemas.openxmlformats.org/officeDocument/2006/customXml" ds:itemID="{59FF60E1-E3A5-48EE-9FC1-39A09AF817D4}">
  <ds:schemaRefs>
    <ds:schemaRef ds:uri="http://www.w3.org/2001/XMLSchema"/>
  </ds:schemaRefs>
</ds:datastoreItem>
</file>

<file path=customXml/itemProps18.xml><?xml version="1.0" encoding="utf-8"?>
<ds:datastoreItem xmlns:ds="http://schemas.openxmlformats.org/officeDocument/2006/customXml" ds:itemID="{C39CAF09-DA15-4725-BDD7-277AA9A52B6D}">
  <ds:schemaRefs>
    <ds:schemaRef ds:uri="http://www.w3.org/2001/XMLSchema"/>
  </ds:schemaRefs>
</ds:datastoreItem>
</file>

<file path=customXml/itemProps19.xml><?xml version="1.0" encoding="utf-8"?>
<ds:datastoreItem xmlns:ds="http://schemas.openxmlformats.org/officeDocument/2006/customXml" ds:itemID="{D14872BF-36DF-44ED-AFBA-A9DEF6435A9D}">
  <ds:schemaRefs>
    <ds:schemaRef ds:uri="http://www.w3.org/2001/XMLSchema"/>
  </ds:schemaRefs>
</ds:datastoreItem>
</file>

<file path=customXml/itemProps2.xml><?xml version="1.0" encoding="utf-8"?>
<ds:datastoreItem xmlns:ds="http://schemas.openxmlformats.org/officeDocument/2006/customXml" ds:itemID="{9AB6D5B8-A713-49FD-B8B6-C61EDC3C2D4F}">
  <ds:schemaRefs>
    <ds:schemaRef ds:uri="http://www.w3.org/2001/XMLSchema"/>
  </ds:schemaRefs>
</ds:datastoreItem>
</file>

<file path=customXml/itemProps20.xml><?xml version="1.0" encoding="utf-8"?>
<ds:datastoreItem xmlns:ds="http://schemas.openxmlformats.org/officeDocument/2006/customXml" ds:itemID="{5071CEB3-5C80-4DBF-AE51-491CFD3DFA23}">
  <ds:schemaRefs>
    <ds:schemaRef ds:uri="http://www.w3.org/2001/XMLSchema"/>
  </ds:schemaRefs>
</ds:datastoreItem>
</file>

<file path=customXml/itemProps21.xml><?xml version="1.0" encoding="utf-8"?>
<ds:datastoreItem xmlns:ds="http://schemas.openxmlformats.org/officeDocument/2006/customXml" ds:itemID="{C41181A3-BF44-4324-AECB-875CE9EE15F3}">
  <ds:schemaRefs>
    <ds:schemaRef ds:uri="http://www.w3.org/2001/XMLSchema"/>
  </ds:schemaRefs>
</ds:datastoreItem>
</file>

<file path=customXml/itemProps22.xml><?xml version="1.0" encoding="utf-8"?>
<ds:datastoreItem xmlns:ds="http://schemas.openxmlformats.org/officeDocument/2006/customXml" ds:itemID="{268400DD-65DB-470B-A06A-A85C4BBFF02F}">
  <ds:schemaRefs>
    <ds:schemaRef ds:uri="http://www.w3.org/2001/XMLSchema"/>
  </ds:schemaRefs>
</ds:datastoreItem>
</file>

<file path=customXml/itemProps23.xml><?xml version="1.0" encoding="utf-8"?>
<ds:datastoreItem xmlns:ds="http://schemas.openxmlformats.org/officeDocument/2006/customXml" ds:itemID="{71A14E78-42AB-40AF-BA45-7C7EA5FA5B3C}">
  <ds:schemaRefs>
    <ds:schemaRef ds:uri="http://www.w3.org/2001/XMLSchema"/>
  </ds:schemaRefs>
</ds:datastoreItem>
</file>

<file path=customXml/itemProps24.xml><?xml version="1.0" encoding="utf-8"?>
<ds:datastoreItem xmlns:ds="http://schemas.openxmlformats.org/officeDocument/2006/customXml" ds:itemID="{141B2937-7875-4AC8-9EAF-310928ACDCAC}">
  <ds:schemaRefs>
    <ds:schemaRef ds:uri="http://www.w3.org/2001/XMLSchema"/>
  </ds:schemaRefs>
</ds:datastoreItem>
</file>

<file path=customXml/itemProps25.xml><?xml version="1.0" encoding="utf-8"?>
<ds:datastoreItem xmlns:ds="http://schemas.openxmlformats.org/officeDocument/2006/customXml" ds:itemID="{B3B12E2A-4CEF-41D4-B44A-015C2695F51B}">
  <ds:schemaRefs>
    <ds:schemaRef ds:uri="http://www.w3.org/2001/XMLSchema"/>
  </ds:schemaRefs>
</ds:datastoreItem>
</file>

<file path=customXml/itemProps26.xml><?xml version="1.0" encoding="utf-8"?>
<ds:datastoreItem xmlns:ds="http://schemas.openxmlformats.org/officeDocument/2006/customXml" ds:itemID="{4DD43E4D-48F6-4F93-A710-56EFFC845683}">
  <ds:schemaRefs>
    <ds:schemaRef ds:uri="http://www.w3.org/2001/XMLSchema"/>
  </ds:schemaRefs>
</ds:datastoreItem>
</file>

<file path=customXml/itemProps27.xml><?xml version="1.0" encoding="utf-8"?>
<ds:datastoreItem xmlns:ds="http://schemas.openxmlformats.org/officeDocument/2006/customXml" ds:itemID="{EA56DF1C-E699-4B8D-81DA-12283D7DDD50}">
  <ds:schemaRefs>
    <ds:schemaRef ds:uri="http://www.w3.org/2001/XMLSchema"/>
  </ds:schemaRefs>
</ds:datastoreItem>
</file>

<file path=customXml/itemProps28.xml><?xml version="1.0" encoding="utf-8"?>
<ds:datastoreItem xmlns:ds="http://schemas.openxmlformats.org/officeDocument/2006/customXml" ds:itemID="{A2764DF8-A282-42A9-AF7B-AFDFB0D5F43A}">
  <ds:schemaRefs>
    <ds:schemaRef ds:uri="563fdef4-402a-4f9b-b351-f6170dd26047"/>
    <ds:schemaRef ds:uri="http://schemas.microsoft.com/office/2006/metadata/properties"/>
    <ds:schemaRef ds:uri="http://schemas.microsoft.com/office/infopath/2007/PartnerControls"/>
  </ds:schemaRefs>
</ds:datastoreItem>
</file>

<file path=customXml/itemProps29.xml><?xml version="1.0" encoding="utf-8"?>
<ds:datastoreItem xmlns:ds="http://schemas.openxmlformats.org/officeDocument/2006/customXml" ds:itemID="{029D9584-4B2C-4846-9954-9B6C8317D3C7}">
  <ds:schemaRefs>
    <ds:schemaRef ds:uri="http://www.w3.org/2001/XMLSchema"/>
  </ds:schemaRefs>
</ds:datastoreItem>
</file>

<file path=customXml/itemProps3.xml><?xml version="1.0" encoding="utf-8"?>
<ds:datastoreItem xmlns:ds="http://schemas.openxmlformats.org/officeDocument/2006/customXml" ds:itemID="{B5EE003F-AACE-4CCD-AE5E-C319AB398FB9}">
  <ds:schemaRefs>
    <ds:schemaRef ds:uri="http://www.w3.org/2001/XMLSchema"/>
  </ds:schemaRefs>
</ds:datastoreItem>
</file>

<file path=customXml/itemProps30.xml><?xml version="1.0" encoding="utf-8"?>
<ds:datastoreItem xmlns:ds="http://schemas.openxmlformats.org/officeDocument/2006/customXml" ds:itemID="{E39B11E5-077D-4BBF-AF63-E8B8A6D036DB}">
  <ds:schemaRefs>
    <ds:schemaRef ds:uri="http://www.w3.org/2001/XMLSchema"/>
  </ds:schemaRefs>
</ds:datastoreItem>
</file>

<file path=customXml/itemProps31.xml><?xml version="1.0" encoding="utf-8"?>
<ds:datastoreItem xmlns:ds="http://schemas.openxmlformats.org/officeDocument/2006/customXml" ds:itemID="{F1B18864-DD5F-475F-B43E-533AC977E410}">
  <ds:schemaRefs>
    <ds:schemaRef ds:uri="http://www.w3.org/2001/XMLSchema"/>
  </ds:schemaRefs>
</ds:datastoreItem>
</file>

<file path=customXml/itemProps32.xml><?xml version="1.0" encoding="utf-8"?>
<ds:datastoreItem xmlns:ds="http://schemas.openxmlformats.org/officeDocument/2006/customXml" ds:itemID="{68704D0C-8AB9-42AB-B004-03E61D2FC4A7}">
  <ds:schemaRefs>
    <ds:schemaRef ds:uri="http://www.w3.org/2001/XMLSchema"/>
  </ds:schemaRefs>
</ds:datastoreItem>
</file>

<file path=customXml/itemProps33.xml><?xml version="1.0" encoding="utf-8"?>
<ds:datastoreItem xmlns:ds="http://schemas.openxmlformats.org/officeDocument/2006/customXml" ds:itemID="{B3404B29-B12B-4AD6-9600-2326122AA242}">
  <ds:schemaRefs>
    <ds:schemaRef ds:uri="http://www.w3.org/2001/XMLSchema"/>
  </ds:schemaRefs>
</ds:datastoreItem>
</file>

<file path=customXml/itemProps34.xml><?xml version="1.0" encoding="utf-8"?>
<ds:datastoreItem xmlns:ds="http://schemas.openxmlformats.org/officeDocument/2006/customXml" ds:itemID="{4E18DFB7-AF42-4887-A653-6AE4E129405F}">
  <ds:schemaRefs>
    <ds:schemaRef ds:uri="http://www.w3.org/2001/XMLSchema"/>
  </ds:schemaRefs>
</ds:datastoreItem>
</file>

<file path=customXml/itemProps35.xml><?xml version="1.0" encoding="utf-8"?>
<ds:datastoreItem xmlns:ds="http://schemas.openxmlformats.org/officeDocument/2006/customXml" ds:itemID="{281140D0-CFF4-4662-9C45-8943C23FC066}">
  <ds:schemaRefs>
    <ds:schemaRef ds:uri="http://www.w3.org/2001/XMLSchema"/>
  </ds:schemaRefs>
</ds:datastoreItem>
</file>

<file path=customXml/itemProps36.xml><?xml version="1.0" encoding="utf-8"?>
<ds:datastoreItem xmlns:ds="http://schemas.openxmlformats.org/officeDocument/2006/customXml" ds:itemID="{5FDF1299-A818-4942-A99A-6ACC56029410}">
  <ds:schemaRefs>
    <ds:schemaRef ds:uri="http://www.w3.org/2001/XMLSchema"/>
  </ds:schemaRefs>
</ds:datastoreItem>
</file>

<file path=customXml/itemProps37.xml><?xml version="1.0" encoding="utf-8"?>
<ds:datastoreItem xmlns:ds="http://schemas.openxmlformats.org/officeDocument/2006/customXml" ds:itemID="{8C48AB99-24B8-4C1C-AE69-7F2A140EBF19}">
  <ds:schemaRefs>
    <ds:schemaRef ds:uri="http://www.w3.org/2001/XMLSchema"/>
  </ds:schemaRefs>
</ds:datastoreItem>
</file>

<file path=customXml/itemProps38.xml><?xml version="1.0" encoding="utf-8"?>
<ds:datastoreItem xmlns:ds="http://schemas.openxmlformats.org/officeDocument/2006/customXml" ds:itemID="{C26A4778-A96B-48BD-9DCE-6BDBE816C773}">
  <ds:schemaRefs>
    <ds:schemaRef ds:uri="http://www.w3.org/2001/XMLSchema"/>
  </ds:schemaRefs>
</ds:datastoreItem>
</file>

<file path=customXml/itemProps39.xml><?xml version="1.0" encoding="utf-8"?>
<ds:datastoreItem xmlns:ds="http://schemas.openxmlformats.org/officeDocument/2006/customXml" ds:itemID="{0D39DF63-D74D-4908-8C6C-545FE16F3FC8}">
  <ds:schemaRefs>
    <ds:schemaRef ds:uri="http://www.w3.org/2001/XMLSchema"/>
  </ds:schemaRefs>
</ds:datastoreItem>
</file>

<file path=customXml/itemProps4.xml><?xml version="1.0" encoding="utf-8"?>
<ds:datastoreItem xmlns:ds="http://schemas.openxmlformats.org/officeDocument/2006/customXml" ds:itemID="{BD5F4AD2-4F89-439D-A226-F48F3CB8207C}">
  <ds:schemaRefs>
    <ds:schemaRef ds:uri="http://www.w3.org/2001/XMLSchema"/>
  </ds:schemaRefs>
</ds:datastoreItem>
</file>

<file path=customXml/itemProps40.xml><?xml version="1.0" encoding="utf-8"?>
<ds:datastoreItem xmlns:ds="http://schemas.openxmlformats.org/officeDocument/2006/customXml" ds:itemID="{F426A077-7DC0-42C8-AD47-7CE541A61699}">
  <ds:schemaRefs>
    <ds:schemaRef ds:uri="3b4df8fd-d44d-4d9a-b1d8-65fa08866546"/>
    <ds:schemaRef ds:uri="563fdef4-402a-4f9b-b351-f6170dd260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1.xml><?xml version="1.0" encoding="utf-8"?>
<ds:datastoreItem xmlns:ds="http://schemas.openxmlformats.org/officeDocument/2006/customXml" ds:itemID="{E917FBD8-6C97-4CD7-97F4-1E1500CE9A9C}">
  <ds:schemaRefs>
    <ds:schemaRef ds:uri="http://www.w3.org/2001/XMLSchema"/>
  </ds:schemaRefs>
</ds:datastoreItem>
</file>

<file path=customXml/itemProps42.xml><?xml version="1.0" encoding="utf-8"?>
<ds:datastoreItem xmlns:ds="http://schemas.openxmlformats.org/officeDocument/2006/customXml" ds:itemID="{4A8EF070-B7A1-4D20-AA54-61F173CA2706}">
  <ds:schemaRefs>
    <ds:schemaRef ds:uri="http://www.w3.org/2001/XMLSchema"/>
  </ds:schemaRefs>
</ds:datastoreItem>
</file>

<file path=customXml/itemProps43.xml><?xml version="1.0" encoding="utf-8"?>
<ds:datastoreItem xmlns:ds="http://schemas.openxmlformats.org/officeDocument/2006/customXml" ds:itemID="{DBB30C88-CD65-462F-B924-FDEB7A0F09BD}">
  <ds:schemaRefs>
    <ds:schemaRef ds:uri="http://www.w3.org/2001/XMLSchema"/>
  </ds:schemaRefs>
</ds:datastoreItem>
</file>

<file path=customXml/itemProps44.xml><?xml version="1.0" encoding="utf-8"?>
<ds:datastoreItem xmlns:ds="http://schemas.openxmlformats.org/officeDocument/2006/customXml" ds:itemID="{A3CD4C50-97C5-4A13-A5A2-9AD0815BCA0D}">
  <ds:schemaRefs>
    <ds:schemaRef ds:uri="http://www.w3.org/2001/XMLSchema"/>
  </ds:schemaRefs>
</ds:datastoreItem>
</file>

<file path=customXml/itemProps45.xml><?xml version="1.0" encoding="utf-8"?>
<ds:datastoreItem xmlns:ds="http://schemas.openxmlformats.org/officeDocument/2006/customXml" ds:itemID="{B679BF2B-D3F4-46CF-9860-95441F0A763B}">
  <ds:schemaRefs>
    <ds:schemaRef ds:uri="http://www.w3.org/2001/XMLSchema"/>
  </ds:schemaRefs>
</ds:datastoreItem>
</file>

<file path=customXml/itemProps46.xml><?xml version="1.0" encoding="utf-8"?>
<ds:datastoreItem xmlns:ds="http://schemas.openxmlformats.org/officeDocument/2006/customXml" ds:itemID="{5FC8AD33-3A86-4DCF-AE6B-3071D443C944}">
  <ds:schemaRefs>
    <ds:schemaRef ds:uri="http://www.w3.org/2001/XMLSchema"/>
  </ds:schemaRefs>
</ds:datastoreItem>
</file>

<file path=customXml/itemProps47.xml><?xml version="1.0" encoding="utf-8"?>
<ds:datastoreItem xmlns:ds="http://schemas.openxmlformats.org/officeDocument/2006/customXml" ds:itemID="{6E08A1E3-253A-4517-97D3-0BD56DB45B37}">
  <ds:schemaRefs>
    <ds:schemaRef ds:uri="http://www.w3.org/2001/XMLSchema"/>
  </ds:schemaRefs>
</ds:datastoreItem>
</file>

<file path=customXml/itemProps48.xml><?xml version="1.0" encoding="utf-8"?>
<ds:datastoreItem xmlns:ds="http://schemas.openxmlformats.org/officeDocument/2006/customXml" ds:itemID="{E4CF58FF-8B25-476F-8B2F-439CAFE774DB}">
  <ds:schemaRefs>
    <ds:schemaRef ds:uri="http://www.w3.org/2001/XMLSchema"/>
  </ds:schemaRefs>
</ds:datastoreItem>
</file>

<file path=customXml/itemProps49.xml><?xml version="1.0" encoding="utf-8"?>
<ds:datastoreItem xmlns:ds="http://schemas.openxmlformats.org/officeDocument/2006/customXml" ds:itemID="{152C4616-E904-4841-9523-90E33BB5990C}">
  <ds:schemaRefs>
    <ds:schemaRef ds:uri="http://www.w3.org/2001/XMLSchema"/>
  </ds:schemaRefs>
</ds:datastoreItem>
</file>

<file path=customXml/itemProps5.xml><?xml version="1.0" encoding="utf-8"?>
<ds:datastoreItem xmlns:ds="http://schemas.openxmlformats.org/officeDocument/2006/customXml" ds:itemID="{9B333AB5-3357-4D07-93E0-A8BB3B59721F}">
  <ds:schemaRefs>
    <ds:schemaRef ds:uri="http://www.w3.org/2001/XMLSchema"/>
  </ds:schemaRefs>
</ds:datastoreItem>
</file>

<file path=customXml/itemProps50.xml><?xml version="1.0" encoding="utf-8"?>
<ds:datastoreItem xmlns:ds="http://schemas.openxmlformats.org/officeDocument/2006/customXml" ds:itemID="{7514C59C-37A2-4548-8176-DEE012C681C8}">
  <ds:schemaRefs>
    <ds:schemaRef ds:uri="http://www.w3.org/2001/XMLSchema"/>
  </ds:schemaRefs>
</ds:datastoreItem>
</file>

<file path=customXml/itemProps51.xml><?xml version="1.0" encoding="utf-8"?>
<ds:datastoreItem xmlns:ds="http://schemas.openxmlformats.org/officeDocument/2006/customXml" ds:itemID="{BD5FAD33-8996-4B98-8C02-4A1550C6E017}">
  <ds:schemaRefs>
    <ds:schemaRef ds:uri="http://www.w3.org/2001/XMLSchema"/>
  </ds:schemaRefs>
</ds:datastoreItem>
</file>

<file path=customXml/itemProps52.xml><?xml version="1.0" encoding="utf-8"?>
<ds:datastoreItem xmlns:ds="http://schemas.openxmlformats.org/officeDocument/2006/customXml" ds:itemID="{535DD0E2-5F87-46D2-ADCB-BF3B14328B93}">
  <ds:schemaRefs>
    <ds:schemaRef ds:uri="http://www.w3.org/2001/XMLSchema"/>
  </ds:schemaRefs>
</ds:datastoreItem>
</file>

<file path=customXml/itemProps53.xml><?xml version="1.0" encoding="utf-8"?>
<ds:datastoreItem xmlns:ds="http://schemas.openxmlformats.org/officeDocument/2006/customXml" ds:itemID="{9D125730-63B3-4611-99E5-A47E22D5544D}">
  <ds:schemaRefs>
    <ds:schemaRef ds:uri="http://www.w3.org/2001/XMLSchema"/>
  </ds:schemaRefs>
</ds:datastoreItem>
</file>

<file path=customXml/itemProps54.xml><?xml version="1.0" encoding="utf-8"?>
<ds:datastoreItem xmlns:ds="http://schemas.openxmlformats.org/officeDocument/2006/customXml" ds:itemID="{C4463173-EC99-467C-9A70-BD2BF1240458}">
  <ds:schemaRefs>
    <ds:schemaRef ds:uri="http://www.w3.org/2001/XMLSchema"/>
  </ds:schemaRefs>
</ds:datastoreItem>
</file>

<file path=customXml/itemProps55.xml><?xml version="1.0" encoding="utf-8"?>
<ds:datastoreItem xmlns:ds="http://schemas.openxmlformats.org/officeDocument/2006/customXml" ds:itemID="{97266FAC-E873-4590-A817-BAE5E5E71944}">
  <ds:schemaRefs>
    <ds:schemaRef ds:uri="http://www.w3.org/2001/XMLSchema"/>
  </ds:schemaRefs>
</ds:datastoreItem>
</file>

<file path=customXml/itemProps56.xml><?xml version="1.0" encoding="utf-8"?>
<ds:datastoreItem xmlns:ds="http://schemas.openxmlformats.org/officeDocument/2006/customXml" ds:itemID="{43FD868C-286B-42F8-9784-A8204B274F36}">
  <ds:schemaRefs>
    <ds:schemaRef ds:uri="http://www.w3.org/2001/XMLSchema"/>
  </ds:schemaRefs>
</ds:datastoreItem>
</file>

<file path=customXml/itemProps57.xml><?xml version="1.0" encoding="utf-8"?>
<ds:datastoreItem xmlns:ds="http://schemas.openxmlformats.org/officeDocument/2006/customXml" ds:itemID="{D9348C07-1E6B-4014-98CC-8BB85256C2E9}">
  <ds:schemaRefs>
    <ds:schemaRef ds:uri="http://www.w3.org/2001/XMLSchema"/>
  </ds:schemaRefs>
</ds:datastoreItem>
</file>

<file path=customXml/itemProps6.xml><?xml version="1.0" encoding="utf-8"?>
<ds:datastoreItem xmlns:ds="http://schemas.openxmlformats.org/officeDocument/2006/customXml" ds:itemID="{02EDAAD7-30B6-4ACD-BA32-F10318B4E3BB}">
  <ds:schemaRefs>
    <ds:schemaRef ds:uri="http://www.w3.org/2001/XMLSchema"/>
  </ds:schemaRefs>
</ds:datastoreItem>
</file>

<file path=customXml/itemProps7.xml><?xml version="1.0" encoding="utf-8"?>
<ds:datastoreItem xmlns:ds="http://schemas.openxmlformats.org/officeDocument/2006/customXml" ds:itemID="{E571E618-B32B-4FB0-BD5B-D83EAD2F7B68}">
  <ds:schemaRefs>
    <ds:schemaRef ds:uri="http://www.w3.org/2001/XMLSchema"/>
  </ds:schemaRefs>
</ds:datastoreItem>
</file>

<file path=customXml/itemProps8.xml><?xml version="1.0" encoding="utf-8"?>
<ds:datastoreItem xmlns:ds="http://schemas.openxmlformats.org/officeDocument/2006/customXml" ds:itemID="{F4497770-156D-4938-BA98-5B2E06CE31CC}">
  <ds:schemaRefs>
    <ds:schemaRef ds:uri="http://www.w3.org/2001/XMLSchema"/>
  </ds:schemaRefs>
</ds:datastoreItem>
</file>

<file path=customXml/itemProps9.xml><?xml version="1.0" encoding="utf-8"?>
<ds:datastoreItem xmlns:ds="http://schemas.openxmlformats.org/officeDocument/2006/customXml" ds:itemID="{8D277952-A9F3-406D-9725-6C66B374523C}">
  <ds:schemaRef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52</TotalTime>
  <Words>5226</Words>
  <Application>Microsoft Office PowerPoint</Application>
  <PresentationFormat>Widescreen</PresentationFormat>
  <Paragraphs>586</Paragraphs>
  <Slides>60</Slides>
  <Notes>36</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60</vt:i4>
      </vt:variant>
    </vt:vector>
  </HeadingPairs>
  <TitlesOfParts>
    <vt:vector size="71" baseType="lpstr">
      <vt:lpstr>Arial</vt:lpstr>
      <vt:lpstr>Calibri</vt:lpstr>
      <vt:lpstr>Calibri Light</vt:lpstr>
      <vt:lpstr>Century Gothic</vt:lpstr>
      <vt:lpstr>Corbel</vt:lpstr>
      <vt:lpstr>Georgia</vt:lpstr>
      <vt:lpstr>Roboto</vt:lpstr>
      <vt:lpstr>Times New Roman</vt:lpstr>
      <vt:lpstr>Office Theme</vt:lpstr>
      <vt:lpstr>Basis</vt:lpstr>
      <vt:lpstr>Marsh McLennan</vt:lpstr>
      <vt:lpstr> Statewide Substance Use Response Working Group Meeting June 7, 2022  </vt:lpstr>
      <vt:lpstr>1. Call to Order and Roll Call to Establish Quorum </vt:lpstr>
      <vt:lpstr>2. Public Comment </vt:lpstr>
      <vt:lpstr>Public Comment</vt:lpstr>
      <vt:lpstr>Public Comment</vt:lpstr>
      <vt:lpstr>3. Review and Approve Minutes for March 9, 2022 SURG Meeting</vt:lpstr>
      <vt:lpstr>4.  Update on Opioid Litigation, Settlement Funds, and Distribution. </vt:lpstr>
      <vt:lpstr>5. Review Timeline and Process for SURG Meetings and Recommendations</vt:lpstr>
      <vt:lpstr>Timeline for SURG Meetings and Recommendations</vt:lpstr>
      <vt:lpstr>Timeline for SURG Meetings and Recommendations</vt:lpstr>
      <vt:lpstr>6. Update from SURG Subcommittees: 1) Prevention; 2) Treatment and Recovery; and 3) Response. </vt:lpstr>
      <vt:lpstr>     Prevention Subcommittee </vt:lpstr>
      <vt:lpstr>Members</vt:lpstr>
      <vt:lpstr>Presentations Provided</vt:lpstr>
      <vt:lpstr>Pending Future Presentations</vt:lpstr>
      <vt:lpstr>Recommendations Under Review from Presentations/Members</vt:lpstr>
      <vt:lpstr>Recommendations Under Review from Presentations/Members (Continued)</vt:lpstr>
      <vt:lpstr>Recommendations Under Review from Presentations/Members (Continued)</vt:lpstr>
      <vt:lpstr>Recommendations Under Review from Presentations/Members (Continued)</vt:lpstr>
      <vt:lpstr>Additional Recommendations from Presentations</vt:lpstr>
      <vt:lpstr>Recommendations Under Review from Presentations (Continued)</vt:lpstr>
      <vt:lpstr>Recommendations Under Review from Presentations (Continued)</vt:lpstr>
      <vt:lpstr>     Treatment and Recovery Subcommittee </vt:lpstr>
      <vt:lpstr>Members</vt:lpstr>
      <vt:lpstr>Presentations Provided</vt:lpstr>
      <vt:lpstr>Pending Future Presentations</vt:lpstr>
      <vt:lpstr>Weighted Recommendations Under Review from Presentations</vt:lpstr>
      <vt:lpstr>Weighted Recommendations Under Review from Presentations (Continued)</vt:lpstr>
      <vt:lpstr>Weighted Recommendations Under Review from Presentations (Continued)</vt:lpstr>
      <vt:lpstr>Weighted Recommendations Under Review from Members</vt:lpstr>
      <vt:lpstr>Additional Recommendations from Presentations</vt:lpstr>
      <vt:lpstr>Additional Recommendations from Presentations</vt:lpstr>
      <vt:lpstr>     RESPONSE Subcommittee </vt:lpstr>
      <vt:lpstr>Members</vt:lpstr>
      <vt:lpstr>Presentations Provided</vt:lpstr>
      <vt:lpstr>Presentations Planned</vt:lpstr>
      <vt:lpstr>Recommendations Under Review from Presentations</vt:lpstr>
      <vt:lpstr>Recommendations Under Review from Members</vt:lpstr>
      <vt:lpstr>Recommendations Under Review from Members</vt:lpstr>
      <vt:lpstr>Recommendations Under Review from Members</vt:lpstr>
      <vt:lpstr>7.  Review Statewide Needs Assessment for the Advisory Committee for Resilient Nevada.  </vt:lpstr>
      <vt:lpstr>Fund for a Resilient Nevada</vt:lpstr>
      <vt:lpstr>Agenda</vt:lpstr>
      <vt:lpstr>Needs Assessment </vt:lpstr>
      <vt:lpstr>Data Gaps</vt:lpstr>
      <vt:lpstr>Prevention Gaps</vt:lpstr>
      <vt:lpstr>Prevention Gaps</vt:lpstr>
      <vt:lpstr>Treatment Gaps </vt:lpstr>
      <vt:lpstr>Treatment Gaps </vt:lpstr>
      <vt:lpstr>Discharge and Recovery Support Gaps</vt:lpstr>
      <vt:lpstr>Harm Reduction and Social Determinants of Health Gaps</vt:lpstr>
      <vt:lpstr>Recommendation Scoring Methodology</vt:lpstr>
      <vt:lpstr>Services provided by Mercer Health &amp; Benefits LLC.</vt:lpstr>
      <vt:lpstr>8. Review and Consider Items for September 22, 2022 SURG Meeting </vt:lpstr>
      <vt:lpstr>9. Public Comment. </vt:lpstr>
      <vt:lpstr>Public Comment</vt:lpstr>
      <vt:lpstr>Public Comment</vt:lpstr>
      <vt:lpstr>Public Comment</vt:lpstr>
      <vt:lpstr>10. Adjournment. </vt:lpstr>
      <vt:lpstr>Additional Information, Resources &amp; Updates Available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Hale</dc:creator>
  <cp:lastModifiedBy>Vicki J. Beavers</cp:lastModifiedBy>
  <cp:revision>2</cp:revision>
  <dcterms:created xsi:type="dcterms:W3CDTF">2021-10-13T20:34:32Z</dcterms:created>
  <dcterms:modified xsi:type="dcterms:W3CDTF">2022-06-03T20:46:51Z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0x010100399DA6830F8F5A42B3447107B7868813</vt:lpwstr>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ies>
</file>