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9" r:id="rId2"/>
    <p:sldId id="317" r:id="rId3"/>
    <p:sldId id="286" r:id="rId4"/>
    <p:sldId id="323" r:id="rId5"/>
    <p:sldId id="324" r:id="rId6"/>
    <p:sldId id="328" r:id="rId7"/>
    <p:sldId id="287" r:id="rId8"/>
    <p:sldId id="319" r:id="rId9"/>
    <p:sldId id="312" r:id="rId10"/>
    <p:sldId id="313" r:id="rId11"/>
    <p:sldId id="288" r:id="rId12"/>
    <p:sldId id="320" r:id="rId13"/>
    <p:sldId id="318" r:id="rId14"/>
    <p:sldId id="289" r:id="rId15"/>
    <p:sldId id="290" r:id="rId16"/>
    <p:sldId id="314" r:id="rId17"/>
    <p:sldId id="333" r:id="rId18"/>
    <p:sldId id="334" r:id="rId19"/>
    <p:sldId id="335" r:id="rId20"/>
    <p:sldId id="336" r:id="rId21"/>
    <p:sldId id="315" r:id="rId22"/>
    <p:sldId id="291" r:id="rId23"/>
    <p:sldId id="326" r:id="rId24"/>
    <p:sldId id="292" r:id="rId25"/>
    <p:sldId id="325" r:id="rId26"/>
    <p:sldId id="293" r:id="rId27"/>
    <p:sldId id="294" r:id="rId28"/>
    <p:sldId id="316" r:id="rId29"/>
    <p:sldId id="311" r:id="rId30"/>
    <p:sldId id="330" r:id="rId31"/>
    <p:sldId id="331" r:id="rId32"/>
    <p:sldId id="332" r:id="rId33"/>
    <p:sldId id="327" r:id="rId34"/>
    <p:sldId id="30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7D54A6-0DD1-4C15-AC84-89104E95D1BD}" v="98" dt="2022-05-09T15:11:14.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07" autoAdjust="0"/>
  </p:normalViewPr>
  <p:slideViewPr>
    <p:cSldViewPr snapToGrid="0">
      <p:cViewPr varScale="1">
        <p:scale>
          <a:sx n="97" d="100"/>
          <a:sy n="97" d="100"/>
        </p:scale>
        <p:origin x="90" y="354"/>
      </p:cViewPr>
      <p:guideLst/>
    </p:cSldViewPr>
  </p:slideViewPr>
  <p:notesTextViewPr>
    <p:cViewPr>
      <p:scale>
        <a:sx n="3" d="2"/>
        <a:sy n="3" d="2"/>
      </p:scale>
      <p:origin x="0" y="-144"/>
    </p:cViewPr>
  </p:notesTextViewPr>
  <p:notesViewPr>
    <p:cSldViewPr snapToGrid="0">
      <p:cViewPr varScale="1">
        <p:scale>
          <a:sx n="88" d="100"/>
          <a:sy n="88" d="100"/>
        </p:scale>
        <p:origin x="268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ble, Jennifer" userId="7b21cd05-f38a-4241-a2f4-6142687c5b70" providerId="ADAL" clId="{8B7D54A6-0DD1-4C15-AC84-89104E95D1BD}"/>
    <pc:docChg chg="undo custSel addSld delSld modSld sldOrd">
      <pc:chgData name="Noble, Jennifer" userId="7b21cd05-f38a-4241-a2f4-6142687c5b70" providerId="ADAL" clId="{8B7D54A6-0DD1-4C15-AC84-89104E95D1BD}" dt="2022-05-09T15:53:39.854" v="3241" actId="20577"/>
      <pc:docMkLst>
        <pc:docMk/>
      </pc:docMkLst>
      <pc:sldChg chg="modTransition modAnim">
        <pc:chgData name="Noble, Jennifer" userId="7b21cd05-f38a-4241-a2f4-6142687c5b70" providerId="ADAL" clId="{8B7D54A6-0DD1-4C15-AC84-89104E95D1BD}" dt="2022-05-09T02:54:30.862" v="236"/>
        <pc:sldMkLst>
          <pc:docMk/>
          <pc:sldMk cId="4015362864" sldId="286"/>
        </pc:sldMkLst>
      </pc:sldChg>
      <pc:sldChg chg="modTransition modAnim">
        <pc:chgData name="Noble, Jennifer" userId="7b21cd05-f38a-4241-a2f4-6142687c5b70" providerId="ADAL" clId="{8B7D54A6-0DD1-4C15-AC84-89104E95D1BD}" dt="2022-05-09T02:53:47.260" v="234"/>
        <pc:sldMkLst>
          <pc:docMk/>
          <pc:sldMk cId="3240157067" sldId="287"/>
        </pc:sldMkLst>
      </pc:sldChg>
      <pc:sldChg chg="modTransition modAnim">
        <pc:chgData name="Noble, Jennifer" userId="7b21cd05-f38a-4241-a2f4-6142687c5b70" providerId="ADAL" clId="{8B7D54A6-0DD1-4C15-AC84-89104E95D1BD}" dt="2022-05-09T02:57:33.746" v="253"/>
        <pc:sldMkLst>
          <pc:docMk/>
          <pc:sldMk cId="1217710822" sldId="288"/>
        </pc:sldMkLst>
      </pc:sldChg>
      <pc:sldChg chg="modTransition modAnim">
        <pc:chgData name="Noble, Jennifer" userId="7b21cd05-f38a-4241-a2f4-6142687c5b70" providerId="ADAL" clId="{8B7D54A6-0DD1-4C15-AC84-89104E95D1BD}" dt="2022-05-09T02:58:31.822" v="266"/>
        <pc:sldMkLst>
          <pc:docMk/>
          <pc:sldMk cId="2426196010" sldId="289"/>
        </pc:sldMkLst>
      </pc:sldChg>
      <pc:sldChg chg="modTransition modAnim">
        <pc:chgData name="Noble, Jennifer" userId="7b21cd05-f38a-4241-a2f4-6142687c5b70" providerId="ADAL" clId="{8B7D54A6-0DD1-4C15-AC84-89104E95D1BD}" dt="2022-05-09T02:58:42.864" v="270"/>
        <pc:sldMkLst>
          <pc:docMk/>
          <pc:sldMk cId="1286714413" sldId="290"/>
        </pc:sldMkLst>
      </pc:sldChg>
      <pc:sldChg chg="modSp modTransition modAnim">
        <pc:chgData name="Noble, Jennifer" userId="7b21cd05-f38a-4241-a2f4-6142687c5b70" providerId="ADAL" clId="{8B7D54A6-0DD1-4C15-AC84-89104E95D1BD}" dt="2022-05-09T04:30:01.921" v="295" actId="20577"/>
        <pc:sldMkLst>
          <pc:docMk/>
          <pc:sldMk cId="726402758" sldId="291"/>
        </pc:sldMkLst>
        <pc:spChg chg="mod">
          <ac:chgData name="Noble, Jennifer" userId="7b21cd05-f38a-4241-a2f4-6142687c5b70" providerId="ADAL" clId="{8B7D54A6-0DD1-4C15-AC84-89104E95D1BD}" dt="2022-05-09T04:30:01.921" v="295" actId="20577"/>
          <ac:spMkLst>
            <pc:docMk/>
            <pc:sldMk cId="726402758" sldId="291"/>
            <ac:spMk id="3" creationId="{00000000-0000-0000-0000-000000000000}"/>
          </ac:spMkLst>
        </pc:spChg>
      </pc:sldChg>
      <pc:sldChg chg="modTransition modAnim">
        <pc:chgData name="Noble, Jennifer" userId="7b21cd05-f38a-4241-a2f4-6142687c5b70" providerId="ADAL" clId="{8B7D54A6-0DD1-4C15-AC84-89104E95D1BD}" dt="2022-05-09T03:00:07.632" v="280"/>
        <pc:sldMkLst>
          <pc:docMk/>
          <pc:sldMk cId="937322394" sldId="292"/>
        </pc:sldMkLst>
      </pc:sldChg>
      <pc:sldChg chg="modTransition modAnim">
        <pc:chgData name="Noble, Jennifer" userId="7b21cd05-f38a-4241-a2f4-6142687c5b70" providerId="ADAL" clId="{8B7D54A6-0DD1-4C15-AC84-89104E95D1BD}" dt="2022-05-09T03:00:21.434" v="284"/>
        <pc:sldMkLst>
          <pc:docMk/>
          <pc:sldMk cId="2972603337" sldId="293"/>
        </pc:sldMkLst>
      </pc:sldChg>
      <pc:sldChg chg="modTransition modAnim">
        <pc:chgData name="Noble, Jennifer" userId="7b21cd05-f38a-4241-a2f4-6142687c5b70" providerId="ADAL" clId="{8B7D54A6-0DD1-4C15-AC84-89104E95D1BD}" dt="2022-05-09T03:00:35.415" v="287"/>
        <pc:sldMkLst>
          <pc:docMk/>
          <pc:sldMk cId="4131752856" sldId="294"/>
        </pc:sldMkLst>
      </pc:sldChg>
      <pc:sldChg chg="modTransition">
        <pc:chgData name="Noble, Jennifer" userId="7b21cd05-f38a-4241-a2f4-6142687c5b70" providerId="ADAL" clId="{8B7D54A6-0DD1-4C15-AC84-89104E95D1BD}" dt="2022-05-09T02:43:34.768" v="220"/>
        <pc:sldMkLst>
          <pc:docMk/>
          <pc:sldMk cId="3585158972" sldId="303"/>
        </pc:sldMkLst>
      </pc:sldChg>
      <pc:sldChg chg="modTransition modAnim modNotesTx">
        <pc:chgData name="Noble, Jennifer" userId="7b21cd05-f38a-4241-a2f4-6142687c5b70" providerId="ADAL" clId="{8B7D54A6-0DD1-4C15-AC84-89104E95D1BD}" dt="2022-05-09T03:00:49.168" v="291"/>
        <pc:sldMkLst>
          <pc:docMk/>
          <pc:sldMk cId="218590131" sldId="311"/>
        </pc:sldMkLst>
      </pc:sldChg>
      <pc:sldChg chg="modTransition modAnim">
        <pc:chgData name="Noble, Jennifer" userId="7b21cd05-f38a-4241-a2f4-6142687c5b70" providerId="ADAL" clId="{8B7D54A6-0DD1-4C15-AC84-89104E95D1BD}" dt="2022-05-09T02:56:47.885" v="245"/>
        <pc:sldMkLst>
          <pc:docMk/>
          <pc:sldMk cId="411407195" sldId="312"/>
        </pc:sldMkLst>
      </pc:sldChg>
      <pc:sldChg chg="modTransition modAnim">
        <pc:chgData name="Noble, Jennifer" userId="7b21cd05-f38a-4241-a2f4-6142687c5b70" providerId="ADAL" clId="{8B7D54A6-0DD1-4C15-AC84-89104E95D1BD}" dt="2022-05-09T02:57:03.760" v="248"/>
        <pc:sldMkLst>
          <pc:docMk/>
          <pc:sldMk cId="2738030327" sldId="313"/>
        </pc:sldMkLst>
      </pc:sldChg>
      <pc:sldChg chg="modTransition">
        <pc:chgData name="Noble, Jennifer" userId="7b21cd05-f38a-4241-a2f4-6142687c5b70" providerId="ADAL" clId="{8B7D54A6-0DD1-4C15-AC84-89104E95D1BD}" dt="2022-05-09T02:42:55.769" v="210"/>
        <pc:sldMkLst>
          <pc:docMk/>
          <pc:sldMk cId="2502461036" sldId="314"/>
        </pc:sldMkLst>
      </pc:sldChg>
      <pc:sldChg chg="modTransition modNotes modNotesTx">
        <pc:chgData name="Noble, Jennifer" userId="7b21cd05-f38a-4241-a2f4-6142687c5b70" providerId="ADAL" clId="{8B7D54A6-0DD1-4C15-AC84-89104E95D1BD}" dt="2022-05-09T15:08:57.114" v="2051" actId="20577"/>
        <pc:sldMkLst>
          <pc:docMk/>
          <pc:sldMk cId="3335470687" sldId="315"/>
        </pc:sldMkLst>
      </pc:sldChg>
      <pc:sldChg chg="modTransition">
        <pc:chgData name="Noble, Jennifer" userId="7b21cd05-f38a-4241-a2f4-6142687c5b70" providerId="ADAL" clId="{8B7D54A6-0DD1-4C15-AC84-89104E95D1BD}" dt="2022-05-09T02:43:23.117" v="218"/>
        <pc:sldMkLst>
          <pc:docMk/>
          <pc:sldMk cId="285982470" sldId="316"/>
        </pc:sldMkLst>
      </pc:sldChg>
      <pc:sldChg chg="modSp mod modTransition modAnim">
        <pc:chgData name="Noble, Jennifer" userId="7b21cd05-f38a-4241-a2f4-6142687c5b70" providerId="ADAL" clId="{8B7D54A6-0DD1-4C15-AC84-89104E95D1BD}" dt="2022-05-09T02:56:32.486" v="241"/>
        <pc:sldMkLst>
          <pc:docMk/>
          <pc:sldMk cId="3976170525" sldId="319"/>
        </pc:sldMkLst>
        <pc:spChg chg="mod">
          <ac:chgData name="Noble, Jennifer" userId="7b21cd05-f38a-4241-a2f4-6142687c5b70" providerId="ADAL" clId="{8B7D54A6-0DD1-4C15-AC84-89104E95D1BD}" dt="2022-05-09T02:50:55.592" v="222" actId="1076"/>
          <ac:spMkLst>
            <pc:docMk/>
            <pc:sldMk cId="3976170525" sldId="319"/>
            <ac:spMk id="3" creationId="{00000000-0000-0000-0000-000000000000}"/>
          </ac:spMkLst>
        </pc:spChg>
      </pc:sldChg>
      <pc:sldChg chg="modTransition modAnim">
        <pc:chgData name="Noble, Jennifer" userId="7b21cd05-f38a-4241-a2f4-6142687c5b70" providerId="ADAL" clId="{8B7D54A6-0DD1-4C15-AC84-89104E95D1BD}" dt="2022-05-09T02:57:57.819" v="259"/>
        <pc:sldMkLst>
          <pc:docMk/>
          <pc:sldMk cId="1322663095" sldId="320"/>
        </pc:sldMkLst>
      </pc:sldChg>
      <pc:sldChg chg="modSp mod">
        <pc:chgData name="Noble, Jennifer" userId="7b21cd05-f38a-4241-a2f4-6142687c5b70" providerId="ADAL" clId="{8B7D54A6-0DD1-4C15-AC84-89104E95D1BD}" dt="2022-05-09T14:57:43.792" v="1999" actId="20577"/>
        <pc:sldMkLst>
          <pc:docMk/>
          <pc:sldMk cId="726077977" sldId="323"/>
        </pc:sldMkLst>
        <pc:spChg chg="mod">
          <ac:chgData name="Noble, Jennifer" userId="7b21cd05-f38a-4241-a2f4-6142687c5b70" providerId="ADAL" clId="{8B7D54A6-0DD1-4C15-AC84-89104E95D1BD}" dt="2022-05-09T14:57:43.792" v="1999" actId="20577"/>
          <ac:spMkLst>
            <pc:docMk/>
            <pc:sldMk cId="726077977" sldId="323"/>
            <ac:spMk id="3" creationId="{2426D256-9794-4E95-ADD6-960B0DFEBB83}"/>
          </ac:spMkLst>
        </pc:spChg>
      </pc:sldChg>
      <pc:sldChg chg="modSp mod">
        <pc:chgData name="Noble, Jennifer" userId="7b21cd05-f38a-4241-a2f4-6142687c5b70" providerId="ADAL" clId="{8B7D54A6-0DD1-4C15-AC84-89104E95D1BD}" dt="2022-05-09T14:58:37.342" v="2002" actId="113"/>
        <pc:sldMkLst>
          <pc:docMk/>
          <pc:sldMk cId="1831914240" sldId="324"/>
        </pc:sldMkLst>
        <pc:spChg chg="mod">
          <ac:chgData name="Noble, Jennifer" userId="7b21cd05-f38a-4241-a2f4-6142687c5b70" providerId="ADAL" clId="{8B7D54A6-0DD1-4C15-AC84-89104E95D1BD}" dt="2022-05-09T14:58:37.342" v="2002" actId="113"/>
          <ac:spMkLst>
            <pc:docMk/>
            <pc:sldMk cId="1831914240" sldId="324"/>
            <ac:spMk id="3" creationId="{2426D256-9794-4E95-ADD6-960B0DFEBB83}"/>
          </ac:spMkLst>
        </pc:spChg>
      </pc:sldChg>
      <pc:sldChg chg="modTransition">
        <pc:chgData name="Noble, Jennifer" userId="7b21cd05-f38a-4241-a2f4-6142687c5b70" providerId="ADAL" clId="{8B7D54A6-0DD1-4C15-AC84-89104E95D1BD}" dt="2022-05-09T02:43:09.439" v="215"/>
        <pc:sldMkLst>
          <pc:docMk/>
          <pc:sldMk cId="2329804334" sldId="325"/>
        </pc:sldMkLst>
      </pc:sldChg>
      <pc:sldChg chg="modTransition">
        <pc:chgData name="Noble, Jennifer" userId="7b21cd05-f38a-4241-a2f4-6142687c5b70" providerId="ADAL" clId="{8B7D54A6-0DD1-4C15-AC84-89104E95D1BD}" dt="2022-05-09T02:43:04.484" v="213"/>
        <pc:sldMkLst>
          <pc:docMk/>
          <pc:sldMk cId="2410779709" sldId="326"/>
        </pc:sldMkLst>
      </pc:sldChg>
      <pc:sldChg chg="modSp new del mod ord">
        <pc:chgData name="Noble, Jennifer" userId="7b21cd05-f38a-4241-a2f4-6142687c5b70" providerId="ADAL" clId="{8B7D54A6-0DD1-4C15-AC84-89104E95D1BD}" dt="2022-05-09T05:29:09.697" v="1547" actId="2696"/>
        <pc:sldMkLst>
          <pc:docMk/>
          <pc:sldMk cId="1836244626" sldId="329"/>
        </pc:sldMkLst>
        <pc:spChg chg="mod">
          <ac:chgData name="Noble, Jennifer" userId="7b21cd05-f38a-4241-a2f4-6142687c5b70" providerId="ADAL" clId="{8B7D54A6-0DD1-4C15-AC84-89104E95D1BD}" dt="2022-05-09T04:33:53.247" v="335" actId="20577"/>
          <ac:spMkLst>
            <pc:docMk/>
            <pc:sldMk cId="1836244626" sldId="329"/>
            <ac:spMk id="2" creationId="{E06E83CC-BD03-4CE0-A31F-F701298F14A4}"/>
          </ac:spMkLst>
        </pc:spChg>
        <pc:spChg chg="mod">
          <ac:chgData name="Noble, Jennifer" userId="7b21cd05-f38a-4241-a2f4-6142687c5b70" providerId="ADAL" clId="{8B7D54A6-0DD1-4C15-AC84-89104E95D1BD}" dt="2022-05-09T04:43:35.720" v="878" actId="114"/>
          <ac:spMkLst>
            <pc:docMk/>
            <pc:sldMk cId="1836244626" sldId="329"/>
            <ac:spMk id="3" creationId="{791EAEE6-B96A-41B5-B8B8-BE9990F104BE}"/>
          </ac:spMkLst>
        </pc:spChg>
      </pc:sldChg>
      <pc:sldChg chg="addSp modSp add mod ord">
        <pc:chgData name="Noble, Jennifer" userId="7b21cd05-f38a-4241-a2f4-6142687c5b70" providerId="ADAL" clId="{8B7D54A6-0DD1-4C15-AC84-89104E95D1BD}" dt="2022-05-09T05:03:44.382" v="988" actId="2711"/>
        <pc:sldMkLst>
          <pc:docMk/>
          <pc:sldMk cId="233059985" sldId="330"/>
        </pc:sldMkLst>
        <pc:spChg chg="mod">
          <ac:chgData name="Noble, Jennifer" userId="7b21cd05-f38a-4241-a2f4-6142687c5b70" providerId="ADAL" clId="{8B7D54A6-0DD1-4C15-AC84-89104E95D1BD}" dt="2022-05-09T05:03:44.382" v="988" actId="2711"/>
          <ac:spMkLst>
            <pc:docMk/>
            <pc:sldMk cId="233059985" sldId="330"/>
            <ac:spMk id="2" creationId="{00000000-0000-0000-0000-000000000000}"/>
          </ac:spMkLst>
        </pc:spChg>
        <pc:spChg chg="mod">
          <ac:chgData name="Noble, Jennifer" userId="7b21cd05-f38a-4241-a2f4-6142687c5b70" providerId="ADAL" clId="{8B7D54A6-0DD1-4C15-AC84-89104E95D1BD}" dt="2022-05-09T05:00:45.285" v="952" actId="114"/>
          <ac:spMkLst>
            <pc:docMk/>
            <pc:sldMk cId="233059985" sldId="330"/>
            <ac:spMk id="3" creationId="{00000000-0000-0000-0000-000000000000}"/>
          </ac:spMkLst>
        </pc:spChg>
        <pc:picChg chg="add mod">
          <ac:chgData name="Noble, Jennifer" userId="7b21cd05-f38a-4241-a2f4-6142687c5b70" providerId="ADAL" clId="{8B7D54A6-0DD1-4C15-AC84-89104E95D1BD}" dt="2022-05-09T05:00:37.756" v="951" actId="1076"/>
          <ac:picMkLst>
            <pc:docMk/>
            <pc:sldMk cId="233059985" sldId="330"/>
            <ac:picMk id="4" creationId="{159D6FBF-10DE-4162-B0BA-DB99C8906A13}"/>
          </ac:picMkLst>
        </pc:picChg>
      </pc:sldChg>
      <pc:sldChg chg="addSp del delDesignElem">
        <pc:chgData name="Noble, Jennifer" userId="7b21cd05-f38a-4241-a2f4-6142687c5b70" providerId="ADAL" clId="{8B7D54A6-0DD1-4C15-AC84-89104E95D1BD}" dt="2022-05-09T04:47:43.525" v="880"/>
        <pc:sldMkLst>
          <pc:docMk/>
          <pc:sldMk cId="282721893" sldId="330"/>
        </pc:sldMkLst>
        <pc:spChg chg="add">
          <ac:chgData name="Noble, Jennifer" userId="7b21cd05-f38a-4241-a2f4-6142687c5b70" providerId="ADAL" clId="{8B7D54A6-0DD1-4C15-AC84-89104E95D1BD}" dt="2022-05-09T04:47:43.525" v="880"/>
          <ac:spMkLst>
            <pc:docMk/>
            <pc:sldMk cId="282721893" sldId="330"/>
            <ac:spMk id="19" creationId="{1B15ED52-F352-441B-82BF-E0EA34836D08}"/>
          </ac:spMkLst>
        </pc:spChg>
        <pc:spChg chg="add">
          <ac:chgData name="Noble, Jennifer" userId="7b21cd05-f38a-4241-a2f4-6142687c5b70" providerId="ADAL" clId="{8B7D54A6-0DD1-4C15-AC84-89104E95D1BD}" dt="2022-05-09T04:47:43.525" v="880"/>
          <ac:spMkLst>
            <pc:docMk/>
            <pc:sldMk cId="282721893" sldId="330"/>
            <ac:spMk id="21" creationId="{3B2E3793-BFE6-45A2-9B7B-E18844431C99}"/>
          </ac:spMkLst>
        </pc:spChg>
        <pc:spChg chg="add">
          <ac:chgData name="Noble, Jennifer" userId="7b21cd05-f38a-4241-a2f4-6142687c5b70" providerId="ADAL" clId="{8B7D54A6-0DD1-4C15-AC84-89104E95D1BD}" dt="2022-05-09T04:47:43.525" v="880"/>
          <ac:spMkLst>
            <pc:docMk/>
            <pc:sldMk cId="282721893" sldId="330"/>
            <ac:spMk id="23" creationId="{BC4C4868-CB8F-4AF9-9CDB-8108F2C19B67}"/>
          </ac:spMkLst>
        </pc:spChg>
        <pc:spChg chg="add">
          <ac:chgData name="Noble, Jennifer" userId="7b21cd05-f38a-4241-a2f4-6142687c5b70" providerId="ADAL" clId="{8B7D54A6-0DD1-4C15-AC84-89104E95D1BD}" dt="2022-05-09T04:47:43.525" v="880"/>
          <ac:spMkLst>
            <pc:docMk/>
            <pc:sldMk cId="282721893" sldId="330"/>
            <ac:spMk id="25" creationId="{375E0459-6403-40CD-989D-56A4407CA12E}"/>
          </ac:spMkLst>
        </pc:spChg>
        <pc:spChg chg="add">
          <ac:chgData name="Noble, Jennifer" userId="7b21cd05-f38a-4241-a2f4-6142687c5b70" providerId="ADAL" clId="{8B7D54A6-0DD1-4C15-AC84-89104E95D1BD}" dt="2022-05-09T04:47:43.525" v="880"/>
          <ac:spMkLst>
            <pc:docMk/>
            <pc:sldMk cId="282721893" sldId="330"/>
            <ac:spMk id="27" creationId="{53E5B1A8-3AC9-4BD1-9BBC-78CA94F2D1BA}"/>
          </ac:spMkLst>
        </pc:spChg>
      </pc:sldChg>
      <pc:sldChg chg="modSp add mod">
        <pc:chgData name="Noble, Jennifer" userId="7b21cd05-f38a-4241-a2f4-6142687c5b70" providerId="ADAL" clId="{8B7D54A6-0DD1-4C15-AC84-89104E95D1BD}" dt="2022-05-09T14:49:49.112" v="1955" actId="113"/>
        <pc:sldMkLst>
          <pc:docMk/>
          <pc:sldMk cId="2707360005" sldId="331"/>
        </pc:sldMkLst>
        <pc:spChg chg="mod">
          <ac:chgData name="Noble, Jennifer" userId="7b21cd05-f38a-4241-a2f4-6142687c5b70" providerId="ADAL" clId="{8B7D54A6-0DD1-4C15-AC84-89104E95D1BD}" dt="2022-05-09T05:11:09.871" v="1268" actId="2711"/>
          <ac:spMkLst>
            <pc:docMk/>
            <pc:sldMk cId="2707360005" sldId="331"/>
            <ac:spMk id="2" creationId="{00000000-0000-0000-0000-000000000000}"/>
          </ac:spMkLst>
        </pc:spChg>
        <pc:spChg chg="mod">
          <ac:chgData name="Noble, Jennifer" userId="7b21cd05-f38a-4241-a2f4-6142687c5b70" providerId="ADAL" clId="{8B7D54A6-0DD1-4C15-AC84-89104E95D1BD}" dt="2022-05-09T14:49:49.112" v="1955" actId="113"/>
          <ac:spMkLst>
            <pc:docMk/>
            <pc:sldMk cId="2707360005" sldId="331"/>
            <ac:spMk id="3" creationId="{00000000-0000-0000-0000-000000000000}"/>
          </ac:spMkLst>
        </pc:spChg>
      </pc:sldChg>
      <pc:sldChg chg="modSp add mod modNotesTx">
        <pc:chgData name="Noble, Jennifer" userId="7b21cd05-f38a-4241-a2f4-6142687c5b70" providerId="ADAL" clId="{8B7D54A6-0DD1-4C15-AC84-89104E95D1BD}" dt="2022-05-09T05:47:08.063" v="1954" actId="114"/>
        <pc:sldMkLst>
          <pc:docMk/>
          <pc:sldMk cId="1518422613" sldId="332"/>
        </pc:sldMkLst>
        <pc:spChg chg="mod">
          <ac:chgData name="Noble, Jennifer" userId="7b21cd05-f38a-4241-a2f4-6142687c5b70" providerId="ADAL" clId="{8B7D54A6-0DD1-4C15-AC84-89104E95D1BD}" dt="2022-05-09T05:47:08.063" v="1954" actId="114"/>
          <ac:spMkLst>
            <pc:docMk/>
            <pc:sldMk cId="1518422613" sldId="332"/>
            <ac:spMk id="3" creationId="{00000000-0000-0000-0000-000000000000}"/>
          </ac:spMkLst>
        </pc:spChg>
      </pc:sldChg>
      <pc:sldChg chg="new del">
        <pc:chgData name="Noble, Jennifer" userId="7b21cd05-f38a-4241-a2f4-6142687c5b70" providerId="ADAL" clId="{8B7D54A6-0DD1-4C15-AC84-89104E95D1BD}" dt="2022-05-09T05:19:24.398" v="1270" actId="2696"/>
        <pc:sldMkLst>
          <pc:docMk/>
          <pc:sldMk cId="1654351422" sldId="332"/>
        </pc:sldMkLst>
      </pc:sldChg>
      <pc:sldChg chg="modSp add mod modNotes">
        <pc:chgData name="Noble, Jennifer" userId="7b21cd05-f38a-4241-a2f4-6142687c5b70" providerId="ADAL" clId="{8B7D54A6-0DD1-4C15-AC84-89104E95D1BD}" dt="2022-05-09T15:11:40.296" v="2153" actId="114"/>
        <pc:sldMkLst>
          <pc:docMk/>
          <pc:sldMk cId="944691712" sldId="333"/>
        </pc:sldMkLst>
        <pc:spChg chg="mod">
          <ac:chgData name="Noble, Jennifer" userId="7b21cd05-f38a-4241-a2f4-6142687c5b70" providerId="ADAL" clId="{8B7D54A6-0DD1-4C15-AC84-89104E95D1BD}" dt="2022-05-09T15:11:40.296" v="2153" actId="114"/>
          <ac:spMkLst>
            <pc:docMk/>
            <pc:sldMk cId="944691712" sldId="333"/>
            <ac:spMk id="3" creationId="{373B45D5-5CE4-4A16-AD30-851F881AC328}"/>
          </ac:spMkLst>
        </pc:spChg>
      </pc:sldChg>
      <pc:sldChg chg="modSp add mod ord modNotesTx">
        <pc:chgData name="Noble, Jennifer" userId="7b21cd05-f38a-4241-a2f4-6142687c5b70" providerId="ADAL" clId="{8B7D54A6-0DD1-4C15-AC84-89104E95D1BD}" dt="2022-05-09T15:38:24.872" v="2535" actId="27636"/>
        <pc:sldMkLst>
          <pc:docMk/>
          <pc:sldMk cId="3777637811" sldId="334"/>
        </pc:sldMkLst>
        <pc:spChg chg="mod">
          <ac:chgData name="Noble, Jennifer" userId="7b21cd05-f38a-4241-a2f4-6142687c5b70" providerId="ADAL" clId="{8B7D54A6-0DD1-4C15-AC84-89104E95D1BD}" dt="2022-05-09T15:38:24.872" v="2535" actId="27636"/>
          <ac:spMkLst>
            <pc:docMk/>
            <pc:sldMk cId="3777637811" sldId="334"/>
            <ac:spMk id="2" creationId="{C00F485F-B561-4F59-8C32-05A85E154BDB}"/>
          </ac:spMkLst>
        </pc:spChg>
        <pc:spChg chg="mod">
          <ac:chgData name="Noble, Jennifer" userId="7b21cd05-f38a-4241-a2f4-6142687c5b70" providerId="ADAL" clId="{8B7D54A6-0DD1-4C15-AC84-89104E95D1BD}" dt="2022-05-09T15:33:07.970" v="2210" actId="20577"/>
          <ac:spMkLst>
            <pc:docMk/>
            <pc:sldMk cId="3777637811" sldId="334"/>
            <ac:spMk id="3" creationId="{C59166AE-C372-438A-8AAC-C4E3781B4EE5}"/>
          </ac:spMkLst>
        </pc:spChg>
      </pc:sldChg>
      <pc:sldChg chg="addSp modSp add mod modNotesTx">
        <pc:chgData name="Noble, Jennifer" userId="7b21cd05-f38a-4241-a2f4-6142687c5b70" providerId="ADAL" clId="{8B7D54A6-0DD1-4C15-AC84-89104E95D1BD}" dt="2022-05-09T15:47:22.922" v="2894" actId="20577"/>
        <pc:sldMkLst>
          <pc:docMk/>
          <pc:sldMk cId="2596480079" sldId="335"/>
        </pc:sldMkLst>
        <pc:spChg chg="mod">
          <ac:chgData name="Noble, Jennifer" userId="7b21cd05-f38a-4241-a2f4-6142687c5b70" providerId="ADAL" clId="{8B7D54A6-0DD1-4C15-AC84-89104E95D1BD}" dt="2022-05-09T15:40:07.655" v="2537" actId="20577"/>
          <ac:spMkLst>
            <pc:docMk/>
            <pc:sldMk cId="2596480079" sldId="335"/>
            <ac:spMk id="3" creationId="{C59166AE-C372-438A-8AAC-C4E3781B4EE5}"/>
          </ac:spMkLst>
        </pc:spChg>
        <pc:spChg chg="add mod">
          <ac:chgData name="Noble, Jennifer" userId="7b21cd05-f38a-4241-a2f4-6142687c5b70" providerId="ADAL" clId="{8B7D54A6-0DD1-4C15-AC84-89104E95D1BD}" dt="2022-05-09T15:44:04.413" v="2621" actId="20577"/>
          <ac:spMkLst>
            <pc:docMk/>
            <pc:sldMk cId="2596480079" sldId="335"/>
            <ac:spMk id="11" creationId="{1F560B4D-7729-40E3-9E0E-D0790B2D3033}"/>
          </ac:spMkLst>
        </pc:spChg>
      </pc:sldChg>
      <pc:sldChg chg="modSp add mod modNotesTx">
        <pc:chgData name="Noble, Jennifer" userId="7b21cd05-f38a-4241-a2f4-6142687c5b70" providerId="ADAL" clId="{8B7D54A6-0DD1-4C15-AC84-89104E95D1BD}" dt="2022-05-09T15:53:39.854" v="3241" actId="20577"/>
        <pc:sldMkLst>
          <pc:docMk/>
          <pc:sldMk cId="2939279701" sldId="336"/>
        </pc:sldMkLst>
        <pc:spChg chg="mod">
          <ac:chgData name="Noble, Jennifer" userId="7b21cd05-f38a-4241-a2f4-6142687c5b70" providerId="ADAL" clId="{8B7D54A6-0DD1-4C15-AC84-89104E95D1BD}" dt="2022-05-09T15:51:18.049" v="3040" actId="114"/>
          <ac:spMkLst>
            <pc:docMk/>
            <pc:sldMk cId="2939279701" sldId="336"/>
            <ac:spMk id="11" creationId="{1F560B4D-7729-40E3-9E0E-D0790B2D30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5C95F-2E22-47A3-8A2D-AA39A7CBB592}" type="datetimeFigureOut">
              <a:rPr lang="en-US" smtClean="0"/>
              <a:t>5/7/2022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15BE4-AD82-4878-8C9D-37FC3AF111C8}" type="slidenum">
              <a:rPr lang="en-US" smtClean="0"/>
              <a:t>‹#›</a:t>
            </a:fld>
            <a:endParaRPr lang="en-US"/>
          </a:p>
        </p:txBody>
      </p:sp>
    </p:spTree>
    <p:extLst>
      <p:ext uri="{BB962C8B-B14F-4D97-AF65-F5344CB8AC3E}">
        <p14:creationId xmlns:p14="http://schemas.microsoft.com/office/powerpoint/2010/main" val="2189721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15BE4-AD82-4878-8C9D-37FC3AF111C8}" type="slidenum">
              <a:rPr lang="en-US" smtClean="0"/>
              <a:t>1</a:t>
            </a:fld>
            <a:endParaRPr lang="en-US"/>
          </a:p>
        </p:txBody>
      </p:sp>
    </p:spTree>
    <p:extLst>
      <p:ext uri="{BB962C8B-B14F-4D97-AF65-F5344CB8AC3E}">
        <p14:creationId xmlns:p14="http://schemas.microsoft.com/office/powerpoint/2010/main" val="2442923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47508"/>
          </a:xfrm>
        </p:spPr>
        <p:txBody>
          <a:bodyPr/>
          <a:lstStyle/>
          <a:p>
            <a:r>
              <a:rPr lang="en-US" sz="1600" dirty="0"/>
              <a:t>When we talk about accountability arguments, it’s usually in the context of a first degree murder case where the jury is deciding the sentence.</a:t>
            </a:r>
          </a:p>
          <a:p>
            <a:endParaRPr lang="en-US" sz="1600" dirty="0"/>
          </a:p>
          <a:p>
            <a:r>
              <a:rPr lang="en-US" sz="1600" dirty="0"/>
              <a:t>In </a:t>
            </a:r>
            <a:r>
              <a:rPr lang="en-US" sz="1600" b="1" dirty="0"/>
              <a:t>Collier</a:t>
            </a:r>
            <a:r>
              <a:rPr lang="en-US" sz="1600" dirty="0"/>
              <a:t>, a capital case, the court </a:t>
            </a:r>
            <a:r>
              <a:rPr lang="en-US" sz="1600" b="1" dirty="0"/>
              <a:t>ultimately reversed for a new sentencing hearing; it wasn’t just the prosecutor’s argument, but limitations the court put on the defense mitigation </a:t>
            </a:r>
            <a:r>
              <a:rPr lang="en-US" sz="1600" dirty="0"/>
              <a:t>presentation.</a:t>
            </a:r>
          </a:p>
          <a:p>
            <a:endParaRPr lang="en-US" sz="1600" dirty="0"/>
          </a:p>
          <a:p>
            <a:r>
              <a:rPr lang="en-US" sz="1600" dirty="0"/>
              <a:t>In </a:t>
            </a:r>
            <a:r>
              <a:rPr lang="en-US" sz="1600" b="1" dirty="0"/>
              <a:t>Witter</a:t>
            </a:r>
            <a:r>
              <a:rPr lang="en-US" sz="1600" dirty="0"/>
              <a:t>, prosecutor argued “</a:t>
            </a:r>
            <a:r>
              <a:rPr lang="en-US" sz="1600" b="1" dirty="0"/>
              <a:t>Knowing the future dangerousness, it would be disrespectful to the dead and irresponsible to the living to let this man have his life of prison</a:t>
            </a:r>
            <a:r>
              <a:rPr lang="en-US" sz="1600" dirty="0"/>
              <a:t>.” Court found that this was not improper.  </a:t>
            </a:r>
          </a:p>
          <a:p>
            <a:endParaRPr lang="en-US" sz="1600" dirty="0"/>
          </a:p>
          <a:p>
            <a:r>
              <a:rPr lang="en-US" sz="1600" b="1" dirty="0"/>
              <a:t>Hall</a:t>
            </a:r>
            <a:r>
              <a:rPr lang="en-US" sz="1600" dirty="0"/>
              <a:t>: </a:t>
            </a:r>
            <a:r>
              <a:rPr lang="en-US" sz="1600" b="1" dirty="0"/>
              <a:t>cite is wrong</a:t>
            </a:r>
            <a:r>
              <a:rPr lang="en-US" sz="1600" dirty="0"/>
              <a:t>, actually 131 </a:t>
            </a:r>
            <a:r>
              <a:rPr lang="en-US" sz="1600" dirty="0" err="1"/>
              <a:t>nev.</a:t>
            </a:r>
            <a:r>
              <a:rPr lang="en-US" sz="1600" dirty="0"/>
              <a:t>  Another capital case.  Court found while it would be improper for the state to argue that the jury had a duty to impose a death sentence, but instead was properly arguing about the gravity of the defendant’s conduct.</a:t>
            </a:r>
          </a:p>
          <a:p>
            <a:endParaRPr lang="en-US" sz="1600" dirty="0"/>
          </a:p>
          <a:p>
            <a:endParaRPr lang="en-US" dirty="0"/>
          </a:p>
        </p:txBody>
      </p:sp>
      <p:sp>
        <p:nvSpPr>
          <p:cNvPr id="4" name="Slide Number Placeholder 3"/>
          <p:cNvSpPr>
            <a:spLocks noGrp="1"/>
          </p:cNvSpPr>
          <p:nvPr>
            <p:ph type="sldNum" sz="quarter" idx="5"/>
          </p:nvPr>
        </p:nvSpPr>
        <p:spPr/>
        <p:txBody>
          <a:bodyPr/>
          <a:lstStyle/>
          <a:p>
            <a:fld id="{E7F15BE4-AD82-4878-8C9D-37FC3AF111C8}" type="slidenum">
              <a:rPr lang="en-US" smtClean="0"/>
              <a:t>10</a:t>
            </a:fld>
            <a:endParaRPr lang="en-US"/>
          </a:p>
        </p:txBody>
      </p:sp>
    </p:spTree>
    <p:extLst>
      <p:ext uri="{BB962C8B-B14F-4D97-AF65-F5344CB8AC3E}">
        <p14:creationId xmlns:p14="http://schemas.microsoft.com/office/powerpoint/2010/main" val="299479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03964"/>
          </a:xfrm>
        </p:spPr>
        <p:txBody>
          <a:bodyPr/>
          <a:lstStyle/>
          <a:p>
            <a:r>
              <a:rPr lang="en-US" sz="1600" dirty="0"/>
              <a:t>Suggesting or arguing a witness or the defendant is untruthful can be tricky business.  There are ways to do it without using the word lying, liar, etc.  </a:t>
            </a:r>
          </a:p>
          <a:p>
            <a:endParaRPr lang="en-US" sz="1600" dirty="0"/>
          </a:p>
          <a:p>
            <a:r>
              <a:rPr lang="en-US" sz="1600" dirty="0"/>
              <a:t>In </a:t>
            </a:r>
            <a:r>
              <a:rPr lang="en-US" sz="1600" b="1" dirty="0"/>
              <a:t>Williams, there was no reversal</a:t>
            </a:r>
            <a:r>
              <a:rPr lang="en-US" sz="1600" dirty="0"/>
              <a:t>, but the court noted that was </a:t>
            </a:r>
            <a:r>
              <a:rPr lang="en-US" sz="1600" b="1" dirty="0"/>
              <a:t>largely due to the failure of the defense to object </a:t>
            </a:r>
            <a:r>
              <a:rPr lang="en-US" sz="1600" dirty="0"/>
              <a:t>to the improper argument.  It also found that this was clear prosecutorial misconduct and came down pretty hard on the prosecutor.</a:t>
            </a:r>
          </a:p>
          <a:p>
            <a:endParaRPr lang="en-US" sz="1600" dirty="0"/>
          </a:p>
          <a:p>
            <a:r>
              <a:rPr lang="en-US" sz="1600" dirty="0"/>
              <a:t>In Rowland, the 2002 NVSC found that this did not merit reversal because “</a:t>
            </a:r>
            <a:r>
              <a:rPr lang="en-US" sz="1600" b="1" dirty="0"/>
              <a:t>numerous material witnesses and the outcome depends on which witnesses are telling the truth, reasonable latitude should be given to the prosecutor to argue the credibility of the witness</a:t>
            </a:r>
            <a:r>
              <a:rPr lang="en-US" sz="1600" dirty="0"/>
              <a:t>.”  But I’m not convinced the 2022 NVSC would view this the same way, especially if there were other significant issues in the trial.</a:t>
            </a:r>
          </a:p>
          <a:p>
            <a:endParaRPr lang="en-US" sz="1600" dirty="0"/>
          </a:p>
          <a:p>
            <a:endParaRPr lang="en-US" dirty="0"/>
          </a:p>
        </p:txBody>
      </p:sp>
      <p:sp>
        <p:nvSpPr>
          <p:cNvPr id="4" name="Slide Number Placeholder 3"/>
          <p:cNvSpPr>
            <a:spLocks noGrp="1"/>
          </p:cNvSpPr>
          <p:nvPr>
            <p:ph type="sldNum" sz="quarter" idx="5"/>
          </p:nvPr>
        </p:nvSpPr>
        <p:spPr/>
        <p:txBody>
          <a:bodyPr/>
          <a:lstStyle/>
          <a:p>
            <a:fld id="{E7F15BE4-AD82-4878-8C9D-37FC3AF111C8}" type="slidenum">
              <a:rPr lang="en-US" smtClean="0"/>
              <a:t>11</a:t>
            </a:fld>
            <a:endParaRPr lang="en-US"/>
          </a:p>
        </p:txBody>
      </p:sp>
    </p:spTree>
    <p:extLst>
      <p:ext uri="{BB962C8B-B14F-4D97-AF65-F5344CB8AC3E}">
        <p14:creationId xmlns:p14="http://schemas.microsoft.com/office/powerpoint/2010/main" val="1746812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77393"/>
          </a:xfrm>
        </p:spPr>
        <p:txBody>
          <a:bodyPr/>
          <a:lstStyle/>
          <a:p>
            <a:r>
              <a:rPr lang="en-US" sz="1600" dirty="0"/>
              <a:t>In Pascual, Court explained that prosecutor’s cant ask a defendant whether other witnesses have liked, except where the defendant during direct directly challenges the other witnesses.  In that case, because the defendant opened the door, the prosecutor’s reference to the defendant and defense witnesses as liars survived a plain error review.</a:t>
            </a:r>
          </a:p>
          <a:p>
            <a:endParaRPr lang="en-US" sz="1600" dirty="0"/>
          </a:p>
          <a:p>
            <a:r>
              <a:rPr lang="en-US" sz="1600" dirty="0"/>
              <a:t>Moran is another example of this.  The prosecutor asked about a letter in which the defendant accused his children of lying to the police, and asked the defendant to confirm if he was accusing his children of lying.  This was ok.  However, subsequent questions about lying relating the children’s trial testimony were deemed prosecutorial misconduct.  The NVSC drew a line, and it’s tough to toe that line without stepping over it.  However, the court applied a plain error standard and the conviction was affirmed.</a:t>
            </a:r>
          </a:p>
        </p:txBody>
      </p:sp>
      <p:sp>
        <p:nvSpPr>
          <p:cNvPr id="4" name="Slide Number Placeholder 3"/>
          <p:cNvSpPr>
            <a:spLocks noGrp="1"/>
          </p:cNvSpPr>
          <p:nvPr>
            <p:ph type="sldNum" sz="quarter" idx="5"/>
          </p:nvPr>
        </p:nvSpPr>
        <p:spPr/>
        <p:txBody>
          <a:bodyPr/>
          <a:lstStyle/>
          <a:p>
            <a:fld id="{E7F15BE4-AD82-4878-8C9D-37FC3AF111C8}" type="slidenum">
              <a:rPr lang="en-US" smtClean="0"/>
              <a:t>12</a:t>
            </a:fld>
            <a:endParaRPr lang="en-US"/>
          </a:p>
        </p:txBody>
      </p:sp>
    </p:spTree>
    <p:extLst>
      <p:ext uri="{BB962C8B-B14F-4D97-AF65-F5344CB8AC3E}">
        <p14:creationId xmlns:p14="http://schemas.microsoft.com/office/powerpoint/2010/main" val="684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F15BE4-AD82-4878-8C9D-37FC3AF111C8}" type="slidenum">
              <a:rPr lang="en-US" smtClean="0"/>
              <a:t>13</a:t>
            </a:fld>
            <a:endParaRPr lang="en-US"/>
          </a:p>
        </p:txBody>
      </p:sp>
    </p:spTree>
    <p:extLst>
      <p:ext uri="{BB962C8B-B14F-4D97-AF65-F5344CB8AC3E}">
        <p14:creationId xmlns:p14="http://schemas.microsoft.com/office/powerpoint/2010/main" val="816672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Williams</a:t>
            </a:r>
            <a:r>
              <a:rPr lang="en-US" sz="1600" dirty="0"/>
              <a:t>:  NVSC found that argument had </a:t>
            </a:r>
            <a:r>
              <a:rPr lang="en-US" sz="1600" b="1" dirty="0"/>
              <a:t>no other purpose than to arouse the jury’s emotions</a:t>
            </a:r>
            <a:r>
              <a:rPr lang="en-US" sz="1600" dirty="0"/>
              <a:t>.  The case survived reversal because the defense failed to object, but it the outcome could have been different with a more nimble defense attorney.</a:t>
            </a:r>
          </a:p>
          <a:p>
            <a:endParaRPr lang="en-US" sz="1600" dirty="0"/>
          </a:p>
          <a:p>
            <a:r>
              <a:rPr lang="en-US" sz="1600" b="1" dirty="0"/>
              <a:t>Jones</a:t>
            </a:r>
            <a:r>
              <a:rPr lang="en-US" sz="1600" dirty="0"/>
              <a:t>:  this argument occurred during the penalty phase of a capital case.  Ct found this to be an egregious instance of prosecutorial misconduct.  Based on this argument and other statements made during the penalty phase, reversed the sentence.</a:t>
            </a:r>
          </a:p>
          <a:p>
            <a:endParaRPr lang="en-US" sz="1600" dirty="0"/>
          </a:p>
          <a:p>
            <a:r>
              <a:rPr lang="en-US" sz="1600" b="1" dirty="0"/>
              <a:t>Holloway:</a:t>
            </a:r>
            <a:r>
              <a:rPr lang="en-US" sz="1600" dirty="0"/>
              <a:t>  in evaluating a IAC claim, found that defense counsel was IAC for not objecting to this argument and others made during closing.  Remanded for a new penalty hearing.</a:t>
            </a:r>
          </a:p>
          <a:p>
            <a:endParaRPr lang="en-US" dirty="0"/>
          </a:p>
          <a:p>
            <a:r>
              <a:rPr lang="en-US" dirty="0"/>
              <a:t>                                                                                                                                                                                                                                                                                                                                                                                                                                                                                                                                                                                                                                                                                                                                            </a:t>
            </a:r>
          </a:p>
        </p:txBody>
      </p:sp>
      <p:sp>
        <p:nvSpPr>
          <p:cNvPr id="4" name="Slide Number Placeholder 3"/>
          <p:cNvSpPr>
            <a:spLocks noGrp="1"/>
          </p:cNvSpPr>
          <p:nvPr>
            <p:ph type="sldNum" sz="quarter" idx="5"/>
          </p:nvPr>
        </p:nvSpPr>
        <p:spPr/>
        <p:txBody>
          <a:bodyPr/>
          <a:lstStyle/>
          <a:p>
            <a:fld id="{E7F15BE4-AD82-4878-8C9D-37FC3AF111C8}" type="slidenum">
              <a:rPr lang="en-US" smtClean="0"/>
              <a:t>14</a:t>
            </a:fld>
            <a:endParaRPr lang="en-US"/>
          </a:p>
        </p:txBody>
      </p:sp>
    </p:spTree>
    <p:extLst>
      <p:ext uri="{BB962C8B-B14F-4D97-AF65-F5344CB8AC3E}">
        <p14:creationId xmlns:p14="http://schemas.microsoft.com/office/powerpoint/2010/main" val="738886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58393"/>
          </a:xfrm>
        </p:spPr>
        <p:txBody>
          <a:bodyPr/>
          <a:lstStyle/>
          <a:p>
            <a:r>
              <a:rPr lang="en-US" sz="1600" dirty="0"/>
              <a:t>This is something that can be fairly tricky.  </a:t>
            </a:r>
          </a:p>
          <a:p>
            <a:endParaRPr lang="en-US" sz="1600" dirty="0"/>
          </a:p>
          <a:p>
            <a:r>
              <a:rPr lang="en-US" sz="1600" dirty="0"/>
              <a:t>Using a defendant’s silence at the time or arrest and after Miranda for impeachment purposes violates the due process clause of 14</a:t>
            </a:r>
            <a:r>
              <a:rPr lang="en-US" sz="1600" baseline="30000" dirty="0"/>
              <a:t>th</a:t>
            </a:r>
            <a:r>
              <a:rPr lang="en-US" sz="1600" dirty="0"/>
              <a:t> per Doyle v. Ohio, SCOTUS 1976</a:t>
            </a:r>
          </a:p>
          <a:p>
            <a:endParaRPr lang="en-US" sz="1600" dirty="0"/>
          </a:p>
          <a:p>
            <a:r>
              <a:rPr lang="en-US" sz="1600" dirty="0"/>
              <a:t>In Coleman, the defendant never received </a:t>
            </a:r>
            <a:r>
              <a:rPr lang="en-US" sz="1600" dirty="0" err="1"/>
              <a:t>miranda</a:t>
            </a:r>
            <a:r>
              <a:rPr lang="en-US" sz="1600" dirty="0"/>
              <a:t> warnings and was never questioned.  Court clarified that comment on silence is not permissible even where </a:t>
            </a:r>
            <a:r>
              <a:rPr lang="en-US" sz="1600" dirty="0" err="1"/>
              <a:t>miranda</a:t>
            </a:r>
            <a:r>
              <a:rPr lang="en-US" sz="1600" dirty="0"/>
              <a:t> isn’t given.  Because of the  strength of the State’s case, found that the error was harmless.  But in a closer case, the result may have been different.</a:t>
            </a:r>
          </a:p>
          <a:p>
            <a:endParaRPr lang="en-US" sz="1600" dirty="0"/>
          </a:p>
          <a:p>
            <a:r>
              <a:rPr lang="en-US" sz="1600" dirty="0" err="1"/>
              <a:t>Gunera</a:t>
            </a:r>
            <a:r>
              <a:rPr lang="en-US" sz="1600" dirty="0"/>
              <a:t>-Pastrana was a SA/lewdness case. Lots of issues: judicial misconduct during </a:t>
            </a:r>
            <a:r>
              <a:rPr lang="en-US" sz="1600" dirty="0" err="1"/>
              <a:t>voir</a:t>
            </a:r>
            <a:r>
              <a:rPr lang="en-US" sz="1600" dirty="0"/>
              <a:t> dire; juror misconduct; plus the prosecutor’s argument contributed to reversal for cumulative error.</a:t>
            </a:r>
          </a:p>
          <a:p>
            <a:endParaRPr lang="en-US" sz="1600" dirty="0"/>
          </a:p>
          <a:p>
            <a:r>
              <a:rPr lang="en-US" sz="1600" dirty="0"/>
              <a:t>Anderson:  reversal based on prosecutorial misconduct.</a:t>
            </a:r>
          </a:p>
          <a:p>
            <a:endParaRPr lang="en-US" sz="160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F15BE4-AD82-4878-8C9D-37FC3AF111C8}" type="slidenum">
              <a:rPr lang="en-US" smtClean="0"/>
              <a:t>15</a:t>
            </a:fld>
            <a:endParaRPr lang="en-US"/>
          </a:p>
        </p:txBody>
      </p:sp>
    </p:spTree>
    <p:extLst>
      <p:ext uri="{BB962C8B-B14F-4D97-AF65-F5344CB8AC3E}">
        <p14:creationId xmlns:p14="http://schemas.microsoft.com/office/powerpoint/2010/main" val="2686844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Harkness, which was a case where a son murdered his father, the conviction was reversed because the NVSC held this argument was comment on the defendant’s failure to testify, and also impermissibly shifted the burden to the defendant.</a:t>
            </a:r>
          </a:p>
        </p:txBody>
      </p:sp>
      <p:sp>
        <p:nvSpPr>
          <p:cNvPr id="4" name="Slide Number Placeholder 3"/>
          <p:cNvSpPr>
            <a:spLocks noGrp="1"/>
          </p:cNvSpPr>
          <p:nvPr>
            <p:ph type="sldNum" sz="quarter" idx="5"/>
          </p:nvPr>
        </p:nvSpPr>
        <p:spPr/>
        <p:txBody>
          <a:bodyPr/>
          <a:lstStyle/>
          <a:p>
            <a:fld id="{E7F15BE4-AD82-4878-8C9D-37FC3AF111C8}" type="slidenum">
              <a:rPr lang="en-US" smtClean="0"/>
              <a:t>16</a:t>
            </a:fld>
            <a:endParaRPr lang="en-US"/>
          </a:p>
        </p:txBody>
      </p:sp>
    </p:spTree>
    <p:extLst>
      <p:ext uri="{BB962C8B-B14F-4D97-AF65-F5344CB8AC3E}">
        <p14:creationId xmlns:p14="http://schemas.microsoft.com/office/powerpoint/2010/main" val="3388438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r>
              <a:rPr lang="en-US" sz="1600" dirty="0" err="1"/>
              <a:t>Aesoph</a:t>
            </a:r>
            <a:r>
              <a:rPr lang="en-US" sz="1600" dirty="0"/>
              <a:t>: Although the court sustained the defense counsel's objection and gave the jury a curative instruction, the Court found the prejudicial effect of the prosecutor's comments was irreparable.</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E7F15BE4-AD82-4878-8C9D-37FC3AF111C8}" type="slidenum">
              <a:rPr lang="en-US" smtClean="0"/>
              <a:t>17</a:t>
            </a:fld>
            <a:endParaRPr lang="en-US"/>
          </a:p>
        </p:txBody>
      </p:sp>
    </p:spTree>
    <p:extLst>
      <p:ext uri="{BB962C8B-B14F-4D97-AF65-F5344CB8AC3E}">
        <p14:creationId xmlns:p14="http://schemas.microsoft.com/office/powerpoint/2010/main" val="3167571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612821"/>
          </a:xfrm>
        </p:spPr>
        <p:txBody>
          <a:bodyPr/>
          <a:lstStyle/>
          <a:p>
            <a:r>
              <a:rPr lang="en-US" dirty="0"/>
              <a:t>In Angle, Ct found this was an “obvious” comment on post-arrest silence.  Found that the evidence of guilt was not overwhelming, and combined with an issue regarding redaction, it found that reversal was necessary.</a:t>
            </a:r>
          </a:p>
        </p:txBody>
      </p:sp>
      <p:sp>
        <p:nvSpPr>
          <p:cNvPr id="4" name="Slide Number Placeholder 3"/>
          <p:cNvSpPr>
            <a:spLocks noGrp="1"/>
          </p:cNvSpPr>
          <p:nvPr>
            <p:ph type="sldNum" sz="quarter" idx="5"/>
          </p:nvPr>
        </p:nvSpPr>
        <p:spPr/>
        <p:txBody>
          <a:bodyPr/>
          <a:lstStyle/>
          <a:p>
            <a:fld id="{E7F15BE4-AD82-4878-8C9D-37FC3AF111C8}" type="slidenum">
              <a:rPr lang="en-US" smtClean="0"/>
              <a:t>18</a:t>
            </a:fld>
            <a:endParaRPr lang="en-US"/>
          </a:p>
        </p:txBody>
      </p:sp>
    </p:spTree>
    <p:extLst>
      <p:ext uri="{BB962C8B-B14F-4D97-AF65-F5344CB8AC3E}">
        <p14:creationId xmlns:p14="http://schemas.microsoft.com/office/powerpoint/2010/main" val="3903138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612821"/>
          </a:xfrm>
        </p:spPr>
        <p:txBody>
          <a:bodyPr/>
          <a:lstStyle/>
          <a:p>
            <a:r>
              <a:rPr lang="en-US" dirty="0"/>
              <a:t> In Neal, D was pro per, and the court found that the prosecutor’s comments were not harmless beyond a reasonable doubt, and reversed the conviction.  In doing so, it focused on the repetitiveness of the prosecutor’s misconduct.</a:t>
            </a:r>
          </a:p>
        </p:txBody>
      </p:sp>
      <p:sp>
        <p:nvSpPr>
          <p:cNvPr id="4" name="Slide Number Placeholder 3"/>
          <p:cNvSpPr>
            <a:spLocks noGrp="1"/>
          </p:cNvSpPr>
          <p:nvPr>
            <p:ph type="sldNum" sz="quarter" idx="5"/>
          </p:nvPr>
        </p:nvSpPr>
        <p:spPr/>
        <p:txBody>
          <a:bodyPr/>
          <a:lstStyle/>
          <a:p>
            <a:fld id="{E7F15BE4-AD82-4878-8C9D-37FC3AF111C8}" type="slidenum">
              <a:rPr lang="en-US" smtClean="0"/>
              <a:t>19</a:t>
            </a:fld>
            <a:endParaRPr lang="en-US"/>
          </a:p>
        </p:txBody>
      </p:sp>
    </p:spTree>
    <p:extLst>
      <p:ext uri="{BB962C8B-B14F-4D97-AF65-F5344CB8AC3E}">
        <p14:creationId xmlns:p14="http://schemas.microsoft.com/office/powerpoint/2010/main" val="1531997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Angsana New" panose="020B0502040204020203" pitchFamily="18" charset="-34"/>
                <a:cs typeface="Angsana New" panose="020B0502040204020203" pitchFamily="18" charset="-34"/>
              </a:rPr>
              <a:t>Being in trial is like walking a tightrope over sharks.  You’re trying to get from one side to another—from opening to closing—and you can’t focus too much on all the things that could go wrong—the sharks- or you’ll lose your balance.</a:t>
            </a:r>
          </a:p>
          <a:p>
            <a:endParaRPr lang="en-US" sz="2400" dirty="0">
              <a:latin typeface="Angsana New" panose="020B0502040204020203" pitchFamily="18" charset="-34"/>
              <a:cs typeface="Angsana New" panose="020B0502040204020203" pitchFamily="18" charset="-34"/>
            </a:endParaRPr>
          </a:p>
          <a:p>
            <a:r>
              <a:rPr lang="en-US" sz="2400" dirty="0">
                <a:latin typeface="Angsana New" panose="020B0502040204020203" pitchFamily="18" charset="-34"/>
                <a:cs typeface="Angsana New" panose="020B0502040204020203" pitchFamily="18" charset="-34"/>
              </a:rPr>
              <a:t>My goal today is not for you to become so focused on the sharks that you lose your momentum in trial—it’s just to show you where a few of the sharks swim, so that you can avoid them.  </a:t>
            </a:r>
          </a:p>
          <a:p>
            <a:endParaRPr lang="en-US" sz="2400" dirty="0">
              <a:latin typeface="Angsana New" panose="020B0502040204020203" pitchFamily="18" charset="-34"/>
              <a:cs typeface="Angsana New" panose="020B0502040204020203" pitchFamily="18" charset="-34"/>
            </a:endParaRPr>
          </a:p>
          <a:p>
            <a:endParaRPr lang="en-US" dirty="0"/>
          </a:p>
        </p:txBody>
      </p:sp>
      <p:sp>
        <p:nvSpPr>
          <p:cNvPr id="4" name="Slide Number Placeholder 3"/>
          <p:cNvSpPr>
            <a:spLocks noGrp="1"/>
          </p:cNvSpPr>
          <p:nvPr>
            <p:ph type="sldNum" sz="quarter" idx="5"/>
          </p:nvPr>
        </p:nvSpPr>
        <p:spPr/>
        <p:txBody>
          <a:bodyPr/>
          <a:lstStyle/>
          <a:p>
            <a:fld id="{E7F15BE4-AD82-4878-8C9D-37FC3AF111C8}" type="slidenum">
              <a:rPr lang="en-US" smtClean="0"/>
              <a:t>2</a:t>
            </a:fld>
            <a:endParaRPr lang="en-US"/>
          </a:p>
        </p:txBody>
      </p:sp>
    </p:spTree>
    <p:extLst>
      <p:ext uri="{BB962C8B-B14F-4D97-AF65-F5344CB8AC3E}">
        <p14:creationId xmlns:p14="http://schemas.microsoft.com/office/powerpoint/2010/main" val="637269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612821"/>
          </a:xfrm>
        </p:spPr>
        <p:txBody>
          <a:bodyPr/>
          <a:lstStyle/>
          <a:p>
            <a:r>
              <a:rPr lang="en-US" dirty="0"/>
              <a:t> In Murray, D was tried and convicted of three counts of </a:t>
            </a:r>
            <a:r>
              <a:rPr lang="en-US"/>
              <a:t>SA. Court </a:t>
            </a:r>
            <a:r>
              <a:rPr lang="en-US" dirty="0"/>
              <a:t>found this was not harmful beyond a reasonable doubt, noting the lack of physical evidence in the case.</a:t>
            </a:r>
          </a:p>
        </p:txBody>
      </p:sp>
      <p:sp>
        <p:nvSpPr>
          <p:cNvPr id="4" name="Slide Number Placeholder 3"/>
          <p:cNvSpPr>
            <a:spLocks noGrp="1"/>
          </p:cNvSpPr>
          <p:nvPr>
            <p:ph type="sldNum" sz="quarter" idx="5"/>
          </p:nvPr>
        </p:nvSpPr>
        <p:spPr/>
        <p:txBody>
          <a:bodyPr/>
          <a:lstStyle/>
          <a:p>
            <a:fld id="{E7F15BE4-AD82-4878-8C9D-37FC3AF111C8}" type="slidenum">
              <a:rPr lang="en-US" smtClean="0"/>
              <a:t>20</a:t>
            </a:fld>
            <a:endParaRPr lang="en-US"/>
          </a:p>
        </p:txBody>
      </p:sp>
    </p:spTree>
    <p:extLst>
      <p:ext uri="{BB962C8B-B14F-4D97-AF65-F5344CB8AC3E}">
        <p14:creationId xmlns:p14="http://schemas.microsoft.com/office/powerpoint/2010/main" val="3092148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612821"/>
          </a:xfrm>
        </p:spPr>
        <p:txBody>
          <a:bodyPr/>
          <a:lstStyle/>
          <a:p>
            <a:r>
              <a:rPr lang="en-US" sz="1600" b="1" dirty="0"/>
              <a:t>Hudson</a:t>
            </a:r>
            <a:r>
              <a:rPr lang="en-US" sz="1600" dirty="0"/>
              <a:t>:  prosecutor told the jury that the state could have charged Hudson with additional counts during closing.  The defense objected and the judge told the jury to disregard it.  Because of the admonishment, the NVSC did not reverse.</a:t>
            </a:r>
          </a:p>
          <a:p>
            <a:endParaRPr lang="en-US" sz="1600" dirty="0"/>
          </a:p>
          <a:p>
            <a:r>
              <a:rPr lang="en-US" sz="1600" b="1" dirty="0" err="1"/>
              <a:t>Pantano</a:t>
            </a:r>
            <a:r>
              <a:rPr lang="en-US" sz="1600" dirty="0"/>
              <a:t>: Sexual assault on child.  found comment was an improperly asking to aid the parent’s suffering through the conviction, appealing the juror’s sympathies.  However, no reversal because found harmless beyond a reasonable doubt given the victim’s testimony and the defendant’s confession.</a:t>
            </a:r>
          </a:p>
          <a:p>
            <a:endParaRPr lang="en-US" sz="1600" dirty="0"/>
          </a:p>
          <a:p>
            <a:r>
              <a:rPr lang="en-US" sz="1600" b="1" dirty="0"/>
              <a:t>Turner</a:t>
            </a:r>
            <a:r>
              <a:rPr lang="en-US" sz="1600" dirty="0"/>
              <a:t>:  Police interrupted burglary, and defendant shot one of the responding officers.  No objection to the argument, but impermissible appeal to the juror’s sympathies rather than the evidence. However, case survived cumulative error analysis.</a:t>
            </a:r>
          </a:p>
          <a:p>
            <a:endParaRPr lang="en-US" sz="1600"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E7F15BE4-AD82-4878-8C9D-37FC3AF111C8}" type="slidenum">
              <a:rPr lang="en-US" smtClean="0"/>
              <a:t>21</a:t>
            </a:fld>
            <a:endParaRPr lang="en-US"/>
          </a:p>
        </p:txBody>
      </p:sp>
    </p:spTree>
    <p:extLst>
      <p:ext uri="{BB962C8B-B14F-4D97-AF65-F5344CB8AC3E}">
        <p14:creationId xmlns:p14="http://schemas.microsoft.com/office/powerpoint/2010/main" val="2267875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We—and the juries—have to sit there and listen to some far-fetched arguments.  Sometimes the defense argument is just downright offensive, and it can be tempting to call a jury’s attention to just how ridiculous the defense argument is.  </a:t>
            </a:r>
          </a:p>
          <a:p>
            <a:endParaRPr lang="en-US" sz="1600" dirty="0"/>
          </a:p>
          <a:p>
            <a:r>
              <a:rPr lang="en-US" sz="1600" dirty="0"/>
              <a:t>These comments were made during the penalty phase of a capital murder.  In addition to these comments, the prosecutor called the defense expert “high </a:t>
            </a:r>
            <a:r>
              <a:rPr lang="en-US" sz="1600" dirty="0" err="1"/>
              <a:t>falootin</a:t>
            </a:r>
            <a:r>
              <a:rPr lang="en-US" sz="1600" dirty="0"/>
              <a:t>’” New sentencing phase ordered due to cumulative error.</a:t>
            </a:r>
          </a:p>
        </p:txBody>
      </p:sp>
      <p:sp>
        <p:nvSpPr>
          <p:cNvPr id="4" name="Slide Number Placeholder 3"/>
          <p:cNvSpPr>
            <a:spLocks noGrp="1"/>
          </p:cNvSpPr>
          <p:nvPr>
            <p:ph type="sldNum" sz="quarter" idx="5"/>
          </p:nvPr>
        </p:nvSpPr>
        <p:spPr/>
        <p:txBody>
          <a:bodyPr/>
          <a:lstStyle/>
          <a:p>
            <a:fld id="{E7F15BE4-AD82-4878-8C9D-37FC3AF111C8}" type="slidenum">
              <a:rPr lang="en-US" smtClean="0"/>
              <a:t>22</a:t>
            </a:fld>
            <a:endParaRPr lang="en-US"/>
          </a:p>
        </p:txBody>
      </p:sp>
    </p:spTree>
    <p:extLst>
      <p:ext uri="{BB962C8B-B14F-4D97-AF65-F5344CB8AC3E}">
        <p14:creationId xmlns:p14="http://schemas.microsoft.com/office/powerpoint/2010/main" val="1051194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err="1"/>
              <a:t>Pickworth</a:t>
            </a:r>
            <a:r>
              <a:rPr lang="en-US" sz="1600" dirty="0"/>
              <a:t>; 1</a:t>
            </a:r>
            <a:r>
              <a:rPr lang="en-US" sz="1600" baseline="30000" dirty="0"/>
              <a:t>st</a:t>
            </a:r>
            <a:r>
              <a:rPr lang="en-US" sz="1600" dirty="0"/>
              <a:t> degree murder.  Defense objection sustained, and No reversal due to the substantial evidence, including a taped confession.</a:t>
            </a:r>
          </a:p>
          <a:p>
            <a:endParaRPr lang="en-US" sz="1600" dirty="0"/>
          </a:p>
          <a:p>
            <a:r>
              <a:rPr lang="en-US" sz="1600" b="1" dirty="0"/>
              <a:t>Rose</a:t>
            </a:r>
            <a:r>
              <a:rPr lang="en-US" sz="1600" dirty="0"/>
              <a:t>: 20 counts of sexual assault with a minor. no objection, so plain error review.  Survived a cumulative error analysis.</a:t>
            </a:r>
          </a:p>
        </p:txBody>
      </p:sp>
      <p:sp>
        <p:nvSpPr>
          <p:cNvPr id="4" name="Slide Number Placeholder 3"/>
          <p:cNvSpPr>
            <a:spLocks noGrp="1"/>
          </p:cNvSpPr>
          <p:nvPr>
            <p:ph type="sldNum" sz="quarter" idx="5"/>
          </p:nvPr>
        </p:nvSpPr>
        <p:spPr/>
        <p:txBody>
          <a:bodyPr/>
          <a:lstStyle/>
          <a:p>
            <a:fld id="{E7F15BE4-AD82-4878-8C9D-37FC3AF111C8}" type="slidenum">
              <a:rPr lang="en-US" smtClean="0"/>
              <a:t>23</a:t>
            </a:fld>
            <a:endParaRPr lang="en-US"/>
          </a:p>
        </p:txBody>
      </p:sp>
    </p:spTree>
    <p:extLst>
      <p:ext uri="{BB962C8B-B14F-4D97-AF65-F5344CB8AC3E}">
        <p14:creationId xmlns:p14="http://schemas.microsoft.com/office/powerpoint/2010/main" val="4265288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King</a:t>
            </a:r>
            <a:r>
              <a:rPr lang="en-US" sz="1600" dirty="0"/>
              <a:t>:  found this was improper vouching but no reversal in light of the </a:t>
            </a:r>
            <a:r>
              <a:rPr lang="en-US" sz="1600" dirty="0" err="1"/>
              <a:t>overwheliming</a:t>
            </a:r>
            <a:r>
              <a:rPr lang="en-US" sz="1600" dirty="0"/>
              <a:t> evidence of guilt.</a:t>
            </a:r>
          </a:p>
          <a:p>
            <a:endParaRPr lang="en-US" sz="1600" dirty="0"/>
          </a:p>
          <a:p>
            <a:r>
              <a:rPr lang="en-US" sz="1600" b="1" dirty="0"/>
              <a:t>Rowland again</a:t>
            </a:r>
            <a:r>
              <a:rPr lang="en-US" sz="1600" dirty="0"/>
              <a:t>:  applying plain error, no reversal in light of overwhelming evidence.</a:t>
            </a:r>
          </a:p>
        </p:txBody>
      </p:sp>
      <p:sp>
        <p:nvSpPr>
          <p:cNvPr id="4" name="Slide Number Placeholder 3"/>
          <p:cNvSpPr>
            <a:spLocks noGrp="1"/>
          </p:cNvSpPr>
          <p:nvPr>
            <p:ph type="sldNum" sz="quarter" idx="5"/>
          </p:nvPr>
        </p:nvSpPr>
        <p:spPr/>
        <p:txBody>
          <a:bodyPr/>
          <a:lstStyle/>
          <a:p>
            <a:fld id="{E7F15BE4-AD82-4878-8C9D-37FC3AF111C8}" type="slidenum">
              <a:rPr lang="en-US" smtClean="0"/>
              <a:t>24</a:t>
            </a:fld>
            <a:endParaRPr lang="en-US"/>
          </a:p>
        </p:txBody>
      </p:sp>
    </p:spTree>
    <p:extLst>
      <p:ext uri="{BB962C8B-B14F-4D97-AF65-F5344CB8AC3E}">
        <p14:creationId xmlns:p14="http://schemas.microsoft.com/office/powerpoint/2010/main" val="2647293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F15BE4-AD82-4878-8C9D-37FC3AF111C8}" type="slidenum">
              <a:rPr lang="en-US" smtClean="0"/>
              <a:t>25</a:t>
            </a:fld>
            <a:endParaRPr lang="en-US"/>
          </a:p>
        </p:txBody>
      </p:sp>
    </p:spTree>
    <p:extLst>
      <p:ext uri="{BB962C8B-B14F-4D97-AF65-F5344CB8AC3E}">
        <p14:creationId xmlns:p14="http://schemas.microsoft.com/office/powerpoint/2010/main" val="494025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Browning involved an IAC analysis.  Improper argument </a:t>
            </a:r>
          </a:p>
          <a:p>
            <a:endParaRPr lang="en-US" sz="1600" dirty="0"/>
          </a:p>
          <a:p>
            <a:r>
              <a:rPr lang="en-US" sz="1600" dirty="0"/>
              <a:t>New penalty hearing, but not reversed re guilt phases</a:t>
            </a:r>
          </a:p>
          <a:p>
            <a:endParaRPr lang="en-US" sz="1600" dirty="0"/>
          </a:p>
          <a:p>
            <a:r>
              <a:rPr lang="en-US" sz="1600" dirty="0"/>
              <a:t>“if we consider these factors cumulatively, is there a reasonable probability that Browning would not have been convicted of first-degree murder? We conclude that there is no such reasonable probability. The evidence of Browning's guilt remains overwhelming”</a:t>
            </a:r>
          </a:p>
        </p:txBody>
      </p:sp>
      <p:sp>
        <p:nvSpPr>
          <p:cNvPr id="4" name="Slide Number Placeholder 3"/>
          <p:cNvSpPr>
            <a:spLocks noGrp="1"/>
          </p:cNvSpPr>
          <p:nvPr>
            <p:ph type="sldNum" sz="quarter" idx="5"/>
          </p:nvPr>
        </p:nvSpPr>
        <p:spPr/>
        <p:txBody>
          <a:bodyPr/>
          <a:lstStyle/>
          <a:p>
            <a:fld id="{E7F15BE4-AD82-4878-8C9D-37FC3AF111C8}" type="slidenum">
              <a:rPr lang="en-US" smtClean="0"/>
              <a:t>26</a:t>
            </a:fld>
            <a:endParaRPr lang="en-US"/>
          </a:p>
        </p:txBody>
      </p:sp>
    </p:spTree>
    <p:extLst>
      <p:ext uri="{BB962C8B-B14F-4D97-AF65-F5344CB8AC3E}">
        <p14:creationId xmlns:p14="http://schemas.microsoft.com/office/powerpoint/2010/main" val="282624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a:t>
            </a:r>
            <a:r>
              <a:rPr lang="en-US" sz="1600" b="1" dirty="0"/>
              <a:t>Milligan, it was actually the judge that quantified RD</a:t>
            </a:r>
            <a:r>
              <a:rPr lang="en-US" sz="1600" dirty="0"/>
              <a:t>. used various examples ranging from the amount of </a:t>
            </a:r>
            <a:r>
              <a:rPr lang="en-US" sz="1600" b="1" dirty="0"/>
              <a:t>air in a balloon </a:t>
            </a:r>
            <a:r>
              <a:rPr lang="en-US" sz="1600" dirty="0"/>
              <a:t>to a scale of one to ten. Lead to reversal of convictions of two out of three co-defendants.  This case is old, so hopefully would not do that, but if you see a judge going down that road, stand up and ask for a sidebar.</a:t>
            </a:r>
          </a:p>
          <a:p>
            <a:endParaRPr lang="en-US" sz="1600" dirty="0"/>
          </a:p>
          <a:p>
            <a:endParaRPr lang="en-US" sz="1600" dirty="0"/>
          </a:p>
          <a:p>
            <a:r>
              <a:rPr lang="en-US" sz="1600" b="1" dirty="0"/>
              <a:t>Lord</a:t>
            </a:r>
            <a:r>
              <a:rPr lang="en-US" sz="1600" dirty="0"/>
              <a:t>:  prosecutor’s argument drew contemporaneous objection.  Right afterward, the prosecutor read the correct statutory definition to the jury.  Because of this, NVSC found not prejudicial to D.</a:t>
            </a:r>
          </a:p>
        </p:txBody>
      </p:sp>
      <p:sp>
        <p:nvSpPr>
          <p:cNvPr id="4" name="Slide Number Placeholder 3"/>
          <p:cNvSpPr>
            <a:spLocks noGrp="1"/>
          </p:cNvSpPr>
          <p:nvPr>
            <p:ph type="sldNum" sz="quarter" idx="5"/>
          </p:nvPr>
        </p:nvSpPr>
        <p:spPr/>
        <p:txBody>
          <a:bodyPr/>
          <a:lstStyle/>
          <a:p>
            <a:fld id="{E7F15BE4-AD82-4878-8C9D-37FC3AF111C8}" type="slidenum">
              <a:rPr lang="en-US" smtClean="0"/>
              <a:t>27</a:t>
            </a:fld>
            <a:endParaRPr lang="en-US"/>
          </a:p>
        </p:txBody>
      </p:sp>
    </p:spTree>
    <p:extLst>
      <p:ext uri="{BB962C8B-B14F-4D97-AF65-F5344CB8AC3E}">
        <p14:creationId xmlns:p14="http://schemas.microsoft.com/office/powerpoint/2010/main" val="2025490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Vasquez Reyes:  Any attempt to quantify RD, a qualitative concept, is inherently improper.  But jury was properly instructed re RD, so no reversal.</a:t>
            </a:r>
          </a:p>
          <a:p>
            <a:endParaRPr lang="en-US" sz="1600" dirty="0"/>
          </a:p>
          <a:p>
            <a:r>
              <a:rPr lang="en-US" sz="1600" dirty="0"/>
              <a:t>Holmes:  this argument, along with an erroneous RD instruction, resulted in reversal of the murder conviction. “Doubt to be reasonable must be actual and </a:t>
            </a:r>
            <a:r>
              <a:rPr lang="en-US" sz="1600" b="1" dirty="0"/>
              <a:t>substantial</a:t>
            </a:r>
            <a:r>
              <a:rPr lang="en-US" sz="1600" dirty="0"/>
              <a:t>, not mere possibility or speculation.”</a:t>
            </a:r>
          </a:p>
        </p:txBody>
      </p:sp>
      <p:sp>
        <p:nvSpPr>
          <p:cNvPr id="4" name="Slide Number Placeholder 3"/>
          <p:cNvSpPr>
            <a:spLocks noGrp="1"/>
          </p:cNvSpPr>
          <p:nvPr>
            <p:ph type="sldNum" sz="quarter" idx="5"/>
          </p:nvPr>
        </p:nvSpPr>
        <p:spPr/>
        <p:txBody>
          <a:bodyPr/>
          <a:lstStyle/>
          <a:p>
            <a:fld id="{E7F15BE4-AD82-4878-8C9D-37FC3AF111C8}" type="slidenum">
              <a:rPr lang="en-US" smtClean="0"/>
              <a:t>28</a:t>
            </a:fld>
            <a:endParaRPr lang="en-US"/>
          </a:p>
        </p:txBody>
      </p:sp>
    </p:spTree>
    <p:extLst>
      <p:ext uri="{BB962C8B-B14F-4D97-AF65-F5344CB8AC3E}">
        <p14:creationId xmlns:p14="http://schemas.microsoft.com/office/powerpoint/2010/main" val="518647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a potential error of constitutional </a:t>
            </a:r>
            <a:r>
              <a:rPr lang="en-US" sz="1600" dirty="0" err="1"/>
              <a:t>dimenision</a:t>
            </a:r>
            <a:r>
              <a:rPr lang="en-US" sz="1600" dirty="0"/>
              <a:t>.  But here, the defense attorney did not object. Argument did not rise to the level of plain error, but NVSC said:</a:t>
            </a:r>
          </a:p>
          <a:p>
            <a:r>
              <a:rPr lang="en-US" sz="1600" dirty="0"/>
              <a:t>“Nonetheless, we wish to caution Nevada prosecutors that this sort of argument is always improper”</a:t>
            </a:r>
          </a:p>
          <a:p>
            <a:endParaRPr lang="en-US" dirty="0"/>
          </a:p>
        </p:txBody>
      </p:sp>
      <p:sp>
        <p:nvSpPr>
          <p:cNvPr id="4" name="Slide Number Placeholder 3"/>
          <p:cNvSpPr>
            <a:spLocks noGrp="1"/>
          </p:cNvSpPr>
          <p:nvPr>
            <p:ph type="sldNum" sz="quarter" idx="5"/>
          </p:nvPr>
        </p:nvSpPr>
        <p:spPr/>
        <p:txBody>
          <a:bodyPr/>
          <a:lstStyle/>
          <a:p>
            <a:fld id="{E7F15BE4-AD82-4878-8C9D-37FC3AF111C8}" type="slidenum">
              <a:rPr lang="en-US" smtClean="0"/>
              <a:t>29</a:t>
            </a:fld>
            <a:endParaRPr lang="en-US"/>
          </a:p>
        </p:txBody>
      </p:sp>
    </p:spTree>
    <p:extLst>
      <p:ext uri="{BB962C8B-B14F-4D97-AF65-F5344CB8AC3E}">
        <p14:creationId xmlns:p14="http://schemas.microsoft.com/office/powerpoint/2010/main" val="3524364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6750"/>
            <a:ext cx="5486400" cy="3600450"/>
          </a:xfrm>
        </p:spPr>
        <p:txBody>
          <a:bodyPr/>
          <a:lstStyle/>
          <a:p>
            <a:r>
              <a:rPr lang="en-US" sz="1800" dirty="0"/>
              <a:t>Defense attorneys sometimes do not play fair.  In many courtrooms, the defense enjoys a lot more leniency.</a:t>
            </a:r>
          </a:p>
          <a:p>
            <a:endParaRPr lang="en-US" sz="1800" dirty="0"/>
          </a:p>
          <a:p>
            <a:r>
              <a:rPr lang="en-US" sz="1800" dirty="0"/>
              <a:t>Some of our cases are extremely upsetting.  Going into trial, the gravity or aggravating facts of a crime, and the effect on the victims, is something that motivates us.  Sometimes we are angry, disgusted with a defendant’s actions and that’s perfectly normal. </a:t>
            </a:r>
          </a:p>
          <a:p>
            <a:endParaRPr lang="en-US" sz="1800" dirty="0"/>
          </a:p>
          <a:p>
            <a:r>
              <a:rPr lang="en-US" sz="1800" dirty="0"/>
              <a:t>Chances are you did not become a trial attorney because you’re a passive person.  We are fighters. But our charge as prosecutors is to play by the rules. It’s not always easy to do that.  </a:t>
            </a:r>
          </a:p>
        </p:txBody>
      </p:sp>
      <p:sp>
        <p:nvSpPr>
          <p:cNvPr id="4" name="Slide Number Placeholder 3"/>
          <p:cNvSpPr>
            <a:spLocks noGrp="1"/>
          </p:cNvSpPr>
          <p:nvPr>
            <p:ph type="sldNum" sz="quarter" idx="5"/>
          </p:nvPr>
        </p:nvSpPr>
        <p:spPr/>
        <p:txBody>
          <a:bodyPr/>
          <a:lstStyle/>
          <a:p>
            <a:fld id="{E7F15BE4-AD82-4878-8C9D-37FC3AF111C8}" type="slidenum">
              <a:rPr lang="en-US" smtClean="0"/>
              <a:t>3</a:t>
            </a:fld>
            <a:endParaRPr lang="en-US"/>
          </a:p>
        </p:txBody>
      </p:sp>
    </p:spTree>
    <p:extLst>
      <p:ext uri="{BB962C8B-B14F-4D97-AF65-F5344CB8AC3E}">
        <p14:creationId xmlns:p14="http://schemas.microsoft.com/office/powerpoint/2010/main" val="3955742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F15BE4-AD82-4878-8C9D-37FC3AF111C8}" type="slidenum">
              <a:rPr lang="en-US" smtClean="0"/>
              <a:t>30</a:t>
            </a:fld>
            <a:endParaRPr lang="en-US"/>
          </a:p>
        </p:txBody>
      </p:sp>
    </p:spTree>
    <p:extLst>
      <p:ext uri="{BB962C8B-B14F-4D97-AF65-F5344CB8AC3E}">
        <p14:creationId xmlns:p14="http://schemas.microsoft.com/office/powerpoint/2010/main" val="3062160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F15BE4-AD82-4878-8C9D-37FC3AF111C8}" type="slidenum">
              <a:rPr lang="en-US" smtClean="0"/>
              <a:t>31</a:t>
            </a:fld>
            <a:endParaRPr lang="en-US"/>
          </a:p>
        </p:txBody>
      </p:sp>
    </p:spTree>
    <p:extLst>
      <p:ext uri="{BB962C8B-B14F-4D97-AF65-F5344CB8AC3E}">
        <p14:creationId xmlns:p14="http://schemas.microsoft.com/office/powerpoint/2010/main" val="1440800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still would not risk this during opening.  </a:t>
            </a:r>
          </a:p>
        </p:txBody>
      </p:sp>
      <p:sp>
        <p:nvSpPr>
          <p:cNvPr id="4" name="Slide Number Placeholder 3"/>
          <p:cNvSpPr>
            <a:spLocks noGrp="1"/>
          </p:cNvSpPr>
          <p:nvPr>
            <p:ph type="sldNum" sz="quarter" idx="5"/>
          </p:nvPr>
        </p:nvSpPr>
        <p:spPr/>
        <p:txBody>
          <a:bodyPr/>
          <a:lstStyle/>
          <a:p>
            <a:fld id="{E7F15BE4-AD82-4878-8C9D-37FC3AF111C8}" type="slidenum">
              <a:rPr lang="en-US" smtClean="0"/>
              <a:t>32</a:t>
            </a:fld>
            <a:endParaRPr lang="en-US"/>
          </a:p>
        </p:txBody>
      </p:sp>
    </p:spTree>
    <p:extLst>
      <p:ext uri="{BB962C8B-B14F-4D97-AF65-F5344CB8AC3E}">
        <p14:creationId xmlns:p14="http://schemas.microsoft.com/office/powerpoint/2010/main" val="2517042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F15BE4-AD82-4878-8C9D-37FC3AF111C8}" type="slidenum">
              <a:rPr lang="en-US" smtClean="0"/>
              <a:t>33</a:t>
            </a:fld>
            <a:endParaRPr lang="en-US"/>
          </a:p>
        </p:txBody>
      </p:sp>
    </p:spTree>
    <p:extLst>
      <p:ext uri="{BB962C8B-B14F-4D97-AF65-F5344CB8AC3E}">
        <p14:creationId xmlns:p14="http://schemas.microsoft.com/office/powerpoint/2010/main" val="615299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F15BE4-AD82-4878-8C9D-37FC3AF111C8}" type="slidenum">
              <a:rPr lang="en-US" smtClean="0"/>
              <a:t>34</a:t>
            </a:fld>
            <a:endParaRPr lang="en-US"/>
          </a:p>
        </p:txBody>
      </p:sp>
    </p:spTree>
    <p:extLst>
      <p:ext uri="{BB962C8B-B14F-4D97-AF65-F5344CB8AC3E}">
        <p14:creationId xmlns:p14="http://schemas.microsoft.com/office/powerpoint/2010/main" val="193052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16136"/>
          </a:xfrm>
        </p:spPr>
        <p:txBody>
          <a:bodyPr/>
          <a:lstStyle/>
          <a:p>
            <a:r>
              <a:rPr lang="en-US" sz="1600" dirty="0"/>
              <a:t>Phrase </a:t>
            </a:r>
            <a:r>
              <a:rPr lang="en-US" sz="1600" b="1" dirty="0"/>
              <a:t>prosecutorial misconduct </a:t>
            </a:r>
            <a:r>
              <a:rPr lang="en-US" sz="1600" dirty="0"/>
              <a:t>can cover a wide range of conduct, but the examples I’ll discuss are </a:t>
            </a:r>
            <a:r>
              <a:rPr lang="en-US" sz="1600" b="1" dirty="0"/>
              <a:t>simply improper argument</a:t>
            </a:r>
          </a:p>
          <a:p>
            <a:endParaRPr lang="en-US" sz="1600" dirty="0"/>
          </a:p>
          <a:p>
            <a:r>
              <a:rPr lang="en-US" sz="1600" dirty="0"/>
              <a:t>Many of these examples </a:t>
            </a:r>
            <a:r>
              <a:rPr lang="en-US" sz="1600" b="1" dirty="0"/>
              <a:t>did not result in reversa</a:t>
            </a:r>
            <a:r>
              <a:rPr lang="en-US" sz="1600" dirty="0"/>
              <a:t>l—in that particular case. But depending on the facts of the case or other rulings by the court, they could have under a cumulative error analysis--</a:t>
            </a:r>
            <a:r>
              <a:rPr lang="en-US" sz="1600" b="1" dirty="0"/>
              <a:t>the Court considers “(1) whether the issue of guilt is close, (2) the quantity and character of the error, and (3) the gravity of the crime charged</a:t>
            </a:r>
            <a:r>
              <a:rPr lang="en-US" sz="1600" dirty="0"/>
              <a:t>.”  Mulder v. State, 116 Nev. 1, 17, 992 P.2d 845 (2000). So that’s essentially anything in the trial.</a:t>
            </a:r>
          </a:p>
          <a:p>
            <a:endParaRPr lang="en-US" sz="1600" dirty="0"/>
          </a:p>
          <a:p>
            <a:r>
              <a:rPr lang="en-US" sz="1600" dirty="0"/>
              <a:t>Whether reversal happens often depends on a convergence of factors, and you can’t control everything, so control what you can.</a:t>
            </a:r>
          </a:p>
        </p:txBody>
      </p:sp>
      <p:sp>
        <p:nvSpPr>
          <p:cNvPr id="4" name="Slide Number Placeholder 3"/>
          <p:cNvSpPr>
            <a:spLocks noGrp="1"/>
          </p:cNvSpPr>
          <p:nvPr>
            <p:ph type="sldNum" sz="quarter" idx="5"/>
          </p:nvPr>
        </p:nvSpPr>
        <p:spPr/>
        <p:txBody>
          <a:bodyPr/>
          <a:lstStyle/>
          <a:p>
            <a:fld id="{E7F15BE4-AD82-4878-8C9D-37FC3AF111C8}" type="slidenum">
              <a:rPr lang="en-US" smtClean="0"/>
              <a:t>4</a:t>
            </a:fld>
            <a:endParaRPr lang="en-US"/>
          </a:p>
        </p:txBody>
      </p:sp>
    </p:spTree>
    <p:extLst>
      <p:ext uri="{BB962C8B-B14F-4D97-AF65-F5344CB8AC3E}">
        <p14:creationId xmlns:p14="http://schemas.microsoft.com/office/powerpoint/2010/main" val="285338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15BE4-AD82-4878-8C9D-37FC3AF111C8}" type="slidenum">
              <a:rPr lang="en-US" smtClean="0"/>
              <a:t>5</a:t>
            </a:fld>
            <a:endParaRPr lang="en-US"/>
          </a:p>
        </p:txBody>
      </p:sp>
    </p:spTree>
    <p:extLst>
      <p:ext uri="{BB962C8B-B14F-4D97-AF65-F5344CB8AC3E}">
        <p14:creationId xmlns:p14="http://schemas.microsoft.com/office/powerpoint/2010/main" val="225555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F15BE4-AD82-4878-8C9D-37FC3AF111C8}" type="slidenum">
              <a:rPr lang="en-US" smtClean="0"/>
              <a:t>6</a:t>
            </a:fld>
            <a:endParaRPr lang="en-US"/>
          </a:p>
        </p:txBody>
      </p:sp>
    </p:spTree>
    <p:extLst>
      <p:ext uri="{BB962C8B-B14F-4D97-AF65-F5344CB8AC3E}">
        <p14:creationId xmlns:p14="http://schemas.microsoft.com/office/powerpoint/2010/main" val="3142121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This is probably one of the best known examples of improper argument.  The idea is that you are improperly appealing to the passions of the jury by asking them to put themselves in the victim’s place.</a:t>
            </a:r>
          </a:p>
        </p:txBody>
      </p:sp>
      <p:sp>
        <p:nvSpPr>
          <p:cNvPr id="4" name="Slide Number Placeholder 3"/>
          <p:cNvSpPr>
            <a:spLocks noGrp="1"/>
          </p:cNvSpPr>
          <p:nvPr>
            <p:ph type="sldNum" sz="quarter" idx="5"/>
          </p:nvPr>
        </p:nvSpPr>
        <p:spPr/>
        <p:txBody>
          <a:bodyPr/>
          <a:lstStyle/>
          <a:p>
            <a:fld id="{E7F15BE4-AD82-4878-8C9D-37FC3AF111C8}" type="slidenum">
              <a:rPr lang="en-US" smtClean="0"/>
              <a:t>7</a:t>
            </a:fld>
            <a:endParaRPr lang="en-US"/>
          </a:p>
        </p:txBody>
      </p:sp>
    </p:spTree>
    <p:extLst>
      <p:ext uri="{BB962C8B-B14F-4D97-AF65-F5344CB8AC3E}">
        <p14:creationId xmlns:p14="http://schemas.microsoft.com/office/powerpoint/2010/main" val="553837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Second example, prosecutor is clearly trying to get around Golden Rule with a wink to the jury.  The Court did not like it.</a:t>
            </a:r>
          </a:p>
          <a:p>
            <a:endParaRPr lang="en-US" sz="1600" dirty="0"/>
          </a:p>
          <a:p>
            <a:r>
              <a:rPr lang="en-US" sz="1600" dirty="0"/>
              <a:t>In </a:t>
            </a:r>
            <a:r>
              <a:rPr lang="en-US" sz="1600" b="1" dirty="0"/>
              <a:t>Draw there was no reversal, but it was close</a:t>
            </a:r>
            <a:r>
              <a:rPr lang="en-US" sz="1600" dirty="0"/>
              <a:t>.  Looking at the opinion, it appears that part of what carried the day was a defense objection to another portion of the argument (kid’s mother didn’t want them) and a curative instruction.</a:t>
            </a:r>
          </a:p>
          <a:p>
            <a:endParaRPr lang="en-US" sz="1600" dirty="0"/>
          </a:p>
          <a:p>
            <a:r>
              <a:rPr lang="en-US" sz="1600" dirty="0"/>
              <a:t>In </a:t>
            </a:r>
            <a:r>
              <a:rPr lang="en-US" sz="1600" b="1" dirty="0"/>
              <a:t>Jacobs</a:t>
            </a:r>
            <a:r>
              <a:rPr lang="en-US" sz="1600" dirty="0"/>
              <a:t>, based on this and other errors during trial, the court found that the </a:t>
            </a:r>
            <a:r>
              <a:rPr lang="en-US" sz="1600" b="1" dirty="0"/>
              <a:t>evidence was not overwhelming and reversed</a:t>
            </a:r>
            <a:r>
              <a:rPr lang="en-US" sz="1600" dirty="0"/>
              <a:t>.</a:t>
            </a:r>
          </a:p>
        </p:txBody>
      </p:sp>
      <p:sp>
        <p:nvSpPr>
          <p:cNvPr id="4" name="Slide Number Placeholder 3"/>
          <p:cNvSpPr>
            <a:spLocks noGrp="1"/>
          </p:cNvSpPr>
          <p:nvPr>
            <p:ph type="sldNum" sz="quarter" idx="5"/>
          </p:nvPr>
        </p:nvSpPr>
        <p:spPr/>
        <p:txBody>
          <a:bodyPr/>
          <a:lstStyle/>
          <a:p>
            <a:fld id="{E7F15BE4-AD82-4878-8C9D-37FC3AF111C8}" type="slidenum">
              <a:rPr lang="en-US" smtClean="0"/>
              <a:t>8</a:t>
            </a:fld>
            <a:endParaRPr lang="en-US"/>
          </a:p>
        </p:txBody>
      </p:sp>
    </p:spTree>
    <p:extLst>
      <p:ext uri="{BB962C8B-B14F-4D97-AF65-F5344CB8AC3E}">
        <p14:creationId xmlns:p14="http://schemas.microsoft.com/office/powerpoint/2010/main" val="3302037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Chances are that if you are sickened or angry by the defendant’s conduct, the jury will be too.  You don’t have to use golden rule arguments.  You can use the facts, including what the victim endured in the course of the investigation and trial.</a:t>
            </a:r>
          </a:p>
        </p:txBody>
      </p:sp>
      <p:sp>
        <p:nvSpPr>
          <p:cNvPr id="4" name="Slide Number Placeholder 3"/>
          <p:cNvSpPr>
            <a:spLocks noGrp="1"/>
          </p:cNvSpPr>
          <p:nvPr>
            <p:ph type="sldNum" sz="quarter" idx="5"/>
          </p:nvPr>
        </p:nvSpPr>
        <p:spPr/>
        <p:txBody>
          <a:bodyPr/>
          <a:lstStyle/>
          <a:p>
            <a:fld id="{E7F15BE4-AD82-4878-8C9D-37FC3AF111C8}" type="slidenum">
              <a:rPr lang="en-US" smtClean="0"/>
              <a:t>9</a:t>
            </a:fld>
            <a:endParaRPr lang="en-US"/>
          </a:p>
        </p:txBody>
      </p:sp>
    </p:spTree>
    <p:extLst>
      <p:ext uri="{BB962C8B-B14F-4D97-AF65-F5344CB8AC3E}">
        <p14:creationId xmlns:p14="http://schemas.microsoft.com/office/powerpoint/2010/main" val="3954749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674C1-6D29-4B17-A621-F3B4FDF4D5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DBC861-A13C-4694-B6EE-26C9BD6FEA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7B1FDA-12A5-4FB5-ADD1-1723B22EDCC1}"/>
              </a:ext>
            </a:extLst>
          </p:cNvPr>
          <p:cNvSpPr>
            <a:spLocks noGrp="1"/>
          </p:cNvSpPr>
          <p:nvPr>
            <p:ph type="dt" sz="half" idx="10"/>
          </p:nvPr>
        </p:nvSpPr>
        <p:spPr/>
        <p:txBody>
          <a:bodyPr/>
          <a:lstStyle/>
          <a:p>
            <a:fld id="{AFD8F2E0-D91B-4F3C-89EA-19C4E81B58DE}" type="datetimeFigureOut">
              <a:rPr lang="en-US" smtClean="0"/>
              <a:t>5/7/2022</a:t>
            </a:fld>
            <a:endParaRPr lang="en-US"/>
          </a:p>
        </p:txBody>
      </p:sp>
      <p:sp>
        <p:nvSpPr>
          <p:cNvPr id="5" name="Footer Placeholder 4">
            <a:extLst>
              <a:ext uri="{FF2B5EF4-FFF2-40B4-BE49-F238E27FC236}">
                <a16:creationId xmlns:a16="http://schemas.microsoft.com/office/drawing/2014/main" id="{172483D8-0CD6-480F-8DD9-DE1A5EFEF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333B6-D41B-41DA-99C8-8142F6F0FCAF}"/>
              </a:ext>
            </a:extLst>
          </p:cNvPr>
          <p:cNvSpPr>
            <a:spLocks noGrp="1"/>
          </p:cNvSpPr>
          <p:nvPr>
            <p:ph type="sldNum" sz="quarter" idx="12"/>
          </p:nvPr>
        </p:nvSpPr>
        <p:spPr/>
        <p:txBody>
          <a:bodyPr/>
          <a:lstStyle/>
          <a:p>
            <a:fld id="{4A4E2B35-05E9-424F-B101-2C27FECF103A}" type="slidenum">
              <a:rPr lang="en-US" smtClean="0"/>
              <a:t>‹#›</a:t>
            </a:fld>
            <a:endParaRPr lang="en-US"/>
          </a:p>
        </p:txBody>
      </p:sp>
    </p:spTree>
    <p:extLst>
      <p:ext uri="{BB962C8B-B14F-4D97-AF65-F5344CB8AC3E}">
        <p14:creationId xmlns:p14="http://schemas.microsoft.com/office/powerpoint/2010/main" val="65124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5AE28-9C26-4DE8-9855-1FABD6813F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193551-305B-4A5D-8A96-3D767E407E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8B2A8-6FC8-41A2-9E30-E7D059DBA24E}"/>
              </a:ext>
            </a:extLst>
          </p:cNvPr>
          <p:cNvSpPr>
            <a:spLocks noGrp="1"/>
          </p:cNvSpPr>
          <p:nvPr>
            <p:ph type="dt" sz="half" idx="10"/>
          </p:nvPr>
        </p:nvSpPr>
        <p:spPr/>
        <p:txBody>
          <a:bodyPr/>
          <a:lstStyle/>
          <a:p>
            <a:fld id="{AFD8F2E0-D91B-4F3C-89EA-19C4E81B58DE}" type="datetimeFigureOut">
              <a:rPr lang="en-US" smtClean="0"/>
              <a:t>5/7/2022</a:t>
            </a:fld>
            <a:endParaRPr lang="en-US"/>
          </a:p>
        </p:txBody>
      </p:sp>
      <p:sp>
        <p:nvSpPr>
          <p:cNvPr id="5" name="Footer Placeholder 4">
            <a:extLst>
              <a:ext uri="{FF2B5EF4-FFF2-40B4-BE49-F238E27FC236}">
                <a16:creationId xmlns:a16="http://schemas.microsoft.com/office/drawing/2014/main" id="{B8BF5205-F947-4BE0-AA5A-6182132F2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055B8-495F-4579-80BE-CD82C5279D9D}"/>
              </a:ext>
            </a:extLst>
          </p:cNvPr>
          <p:cNvSpPr>
            <a:spLocks noGrp="1"/>
          </p:cNvSpPr>
          <p:nvPr>
            <p:ph type="sldNum" sz="quarter" idx="12"/>
          </p:nvPr>
        </p:nvSpPr>
        <p:spPr/>
        <p:txBody>
          <a:bodyPr/>
          <a:lstStyle/>
          <a:p>
            <a:fld id="{4A4E2B35-05E9-424F-B101-2C27FECF103A}" type="slidenum">
              <a:rPr lang="en-US" smtClean="0"/>
              <a:t>‹#›</a:t>
            </a:fld>
            <a:endParaRPr lang="en-US"/>
          </a:p>
        </p:txBody>
      </p:sp>
    </p:spTree>
    <p:extLst>
      <p:ext uri="{BB962C8B-B14F-4D97-AF65-F5344CB8AC3E}">
        <p14:creationId xmlns:p14="http://schemas.microsoft.com/office/powerpoint/2010/main" val="390228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2B2A56-C81B-45B0-9689-1B210A04EF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069885-DD78-4C4F-86ED-A99CE34F2B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1BFA8-33B7-43F3-A3C9-7B24500FB287}"/>
              </a:ext>
            </a:extLst>
          </p:cNvPr>
          <p:cNvSpPr>
            <a:spLocks noGrp="1"/>
          </p:cNvSpPr>
          <p:nvPr>
            <p:ph type="dt" sz="half" idx="10"/>
          </p:nvPr>
        </p:nvSpPr>
        <p:spPr/>
        <p:txBody>
          <a:bodyPr/>
          <a:lstStyle/>
          <a:p>
            <a:fld id="{AFD8F2E0-D91B-4F3C-89EA-19C4E81B58DE}" type="datetimeFigureOut">
              <a:rPr lang="en-US" smtClean="0"/>
              <a:t>5/7/2022</a:t>
            </a:fld>
            <a:endParaRPr lang="en-US"/>
          </a:p>
        </p:txBody>
      </p:sp>
      <p:sp>
        <p:nvSpPr>
          <p:cNvPr id="5" name="Footer Placeholder 4">
            <a:extLst>
              <a:ext uri="{FF2B5EF4-FFF2-40B4-BE49-F238E27FC236}">
                <a16:creationId xmlns:a16="http://schemas.microsoft.com/office/drawing/2014/main" id="{C19C0868-4C2B-4F2A-826A-A946C06C1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75AAA-48BF-408E-82D4-414456057BEE}"/>
              </a:ext>
            </a:extLst>
          </p:cNvPr>
          <p:cNvSpPr>
            <a:spLocks noGrp="1"/>
          </p:cNvSpPr>
          <p:nvPr>
            <p:ph type="sldNum" sz="quarter" idx="12"/>
          </p:nvPr>
        </p:nvSpPr>
        <p:spPr/>
        <p:txBody>
          <a:bodyPr/>
          <a:lstStyle/>
          <a:p>
            <a:fld id="{4A4E2B35-05E9-424F-B101-2C27FECF103A}" type="slidenum">
              <a:rPr lang="en-US" smtClean="0"/>
              <a:t>‹#›</a:t>
            </a:fld>
            <a:endParaRPr lang="en-US"/>
          </a:p>
        </p:txBody>
      </p:sp>
    </p:spTree>
    <p:extLst>
      <p:ext uri="{BB962C8B-B14F-4D97-AF65-F5344CB8AC3E}">
        <p14:creationId xmlns:p14="http://schemas.microsoft.com/office/powerpoint/2010/main" val="97315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3938-BB61-4056-A51E-3532318BE2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162E62-10F1-4469-99CE-6EAE7A451D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3E628-6BAE-4E9F-8EE1-CB00E3EBAD84}"/>
              </a:ext>
            </a:extLst>
          </p:cNvPr>
          <p:cNvSpPr>
            <a:spLocks noGrp="1"/>
          </p:cNvSpPr>
          <p:nvPr>
            <p:ph type="dt" sz="half" idx="10"/>
          </p:nvPr>
        </p:nvSpPr>
        <p:spPr/>
        <p:txBody>
          <a:bodyPr/>
          <a:lstStyle/>
          <a:p>
            <a:fld id="{AFD8F2E0-D91B-4F3C-89EA-19C4E81B58DE}" type="datetimeFigureOut">
              <a:rPr lang="en-US" smtClean="0"/>
              <a:t>5/7/2022</a:t>
            </a:fld>
            <a:endParaRPr lang="en-US"/>
          </a:p>
        </p:txBody>
      </p:sp>
      <p:sp>
        <p:nvSpPr>
          <p:cNvPr id="5" name="Footer Placeholder 4">
            <a:extLst>
              <a:ext uri="{FF2B5EF4-FFF2-40B4-BE49-F238E27FC236}">
                <a16:creationId xmlns:a16="http://schemas.microsoft.com/office/drawing/2014/main" id="{A6FD0258-E5A5-4793-A8FB-4925CD957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DA294-9663-4F62-B167-D5182685F9B5}"/>
              </a:ext>
            </a:extLst>
          </p:cNvPr>
          <p:cNvSpPr>
            <a:spLocks noGrp="1"/>
          </p:cNvSpPr>
          <p:nvPr>
            <p:ph type="sldNum" sz="quarter" idx="12"/>
          </p:nvPr>
        </p:nvSpPr>
        <p:spPr/>
        <p:txBody>
          <a:bodyPr/>
          <a:lstStyle/>
          <a:p>
            <a:fld id="{4A4E2B35-05E9-424F-B101-2C27FECF103A}" type="slidenum">
              <a:rPr lang="en-US" smtClean="0"/>
              <a:t>‹#›</a:t>
            </a:fld>
            <a:endParaRPr lang="en-US"/>
          </a:p>
        </p:txBody>
      </p:sp>
    </p:spTree>
    <p:extLst>
      <p:ext uri="{BB962C8B-B14F-4D97-AF65-F5344CB8AC3E}">
        <p14:creationId xmlns:p14="http://schemas.microsoft.com/office/powerpoint/2010/main" val="115517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6270D-6E4A-475D-A7F1-C6FC5F3B6F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77EA83-6410-4880-A033-90963A6DA1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6EB97-79FB-4E98-BC72-AD2DA36241B9}"/>
              </a:ext>
            </a:extLst>
          </p:cNvPr>
          <p:cNvSpPr>
            <a:spLocks noGrp="1"/>
          </p:cNvSpPr>
          <p:nvPr>
            <p:ph type="dt" sz="half" idx="10"/>
          </p:nvPr>
        </p:nvSpPr>
        <p:spPr/>
        <p:txBody>
          <a:bodyPr/>
          <a:lstStyle/>
          <a:p>
            <a:fld id="{AFD8F2E0-D91B-4F3C-89EA-19C4E81B58DE}" type="datetimeFigureOut">
              <a:rPr lang="en-US" smtClean="0"/>
              <a:t>5/7/2022</a:t>
            </a:fld>
            <a:endParaRPr lang="en-US"/>
          </a:p>
        </p:txBody>
      </p:sp>
      <p:sp>
        <p:nvSpPr>
          <p:cNvPr id="5" name="Footer Placeholder 4">
            <a:extLst>
              <a:ext uri="{FF2B5EF4-FFF2-40B4-BE49-F238E27FC236}">
                <a16:creationId xmlns:a16="http://schemas.microsoft.com/office/drawing/2014/main" id="{86F7536E-85FB-4CFF-9574-E300E1833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478A0-C648-4901-98FC-3CE2B3664EAF}"/>
              </a:ext>
            </a:extLst>
          </p:cNvPr>
          <p:cNvSpPr>
            <a:spLocks noGrp="1"/>
          </p:cNvSpPr>
          <p:nvPr>
            <p:ph type="sldNum" sz="quarter" idx="12"/>
          </p:nvPr>
        </p:nvSpPr>
        <p:spPr/>
        <p:txBody>
          <a:bodyPr/>
          <a:lstStyle/>
          <a:p>
            <a:fld id="{4A4E2B35-05E9-424F-B101-2C27FECF103A}" type="slidenum">
              <a:rPr lang="en-US" smtClean="0"/>
              <a:t>‹#›</a:t>
            </a:fld>
            <a:endParaRPr lang="en-US"/>
          </a:p>
        </p:txBody>
      </p:sp>
    </p:spTree>
    <p:extLst>
      <p:ext uri="{BB962C8B-B14F-4D97-AF65-F5344CB8AC3E}">
        <p14:creationId xmlns:p14="http://schemas.microsoft.com/office/powerpoint/2010/main" val="3356200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008A5-0CD9-49D8-82E8-18C5509DE8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01A6C2-7AC2-4803-B8D6-474E7B747D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CA770D-646E-4B55-943F-18C5284F72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B03358-8C86-4E5E-B252-1E2C6DE9B106}"/>
              </a:ext>
            </a:extLst>
          </p:cNvPr>
          <p:cNvSpPr>
            <a:spLocks noGrp="1"/>
          </p:cNvSpPr>
          <p:nvPr>
            <p:ph type="dt" sz="half" idx="10"/>
          </p:nvPr>
        </p:nvSpPr>
        <p:spPr/>
        <p:txBody>
          <a:bodyPr/>
          <a:lstStyle/>
          <a:p>
            <a:fld id="{AFD8F2E0-D91B-4F3C-89EA-19C4E81B58DE}" type="datetimeFigureOut">
              <a:rPr lang="en-US" smtClean="0"/>
              <a:t>5/7/2022</a:t>
            </a:fld>
            <a:endParaRPr lang="en-US"/>
          </a:p>
        </p:txBody>
      </p:sp>
      <p:sp>
        <p:nvSpPr>
          <p:cNvPr id="6" name="Footer Placeholder 5">
            <a:extLst>
              <a:ext uri="{FF2B5EF4-FFF2-40B4-BE49-F238E27FC236}">
                <a16:creationId xmlns:a16="http://schemas.microsoft.com/office/drawing/2014/main" id="{FAD8C9EB-E378-4B03-A8F2-3F944356D2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7C6F3-22B3-4D51-BC2B-076C7DD91C64}"/>
              </a:ext>
            </a:extLst>
          </p:cNvPr>
          <p:cNvSpPr>
            <a:spLocks noGrp="1"/>
          </p:cNvSpPr>
          <p:nvPr>
            <p:ph type="sldNum" sz="quarter" idx="12"/>
          </p:nvPr>
        </p:nvSpPr>
        <p:spPr/>
        <p:txBody>
          <a:bodyPr/>
          <a:lstStyle/>
          <a:p>
            <a:fld id="{4A4E2B35-05E9-424F-B101-2C27FECF103A}" type="slidenum">
              <a:rPr lang="en-US" smtClean="0"/>
              <a:t>‹#›</a:t>
            </a:fld>
            <a:endParaRPr lang="en-US"/>
          </a:p>
        </p:txBody>
      </p:sp>
    </p:spTree>
    <p:extLst>
      <p:ext uri="{BB962C8B-B14F-4D97-AF65-F5344CB8AC3E}">
        <p14:creationId xmlns:p14="http://schemas.microsoft.com/office/powerpoint/2010/main" val="420756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5D36-0E4B-491A-A4B9-80D4ED2720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C51B0E-A0CA-47A5-BA44-2E28BC5AEB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95BBC9-B632-4293-A7BA-B694F60900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63ECAD-36D8-4FAE-AB6E-E3C55DC1C3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173587-3021-449D-8614-17D5319E1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0E9439-976C-44A1-908C-7D59046D0E23}"/>
              </a:ext>
            </a:extLst>
          </p:cNvPr>
          <p:cNvSpPr>
            <a:spLocks noGrp="1"/>
          </p:cNvSpPr>
          <p:nvPr>
            <p:ph type="dt" sz="half" idx="10"/>
          </p:nvPr>
        </p:nvSpPr>
        <p:spPr/>
        <p:txBody>
          <a:bodyPr/>
          <a:lstStyle/>
          <a:p>
            <a:fld id="{AFD8F2E0-D91B-4F3C-89EA-19C4E81B58DE}" type="datetimeFigureOut">
              <a:rPr lang="en-US" smtClean="0"/>
              <a:t>5/7/2022</a:t>
            </a:fld>
            <a:endParaRPr lang="en-US"/>
          </a:p>
        </p:txBody>
      </p:sp>
      <p:sp>
        <p:nvSpPr>
          <p:cNvPr id="8" name="Footer Placeholder 7">
            <a:extLst>
              <a:ext uri="{FF2B5EF4-FFF2-40B4-BE49-F238E27FC236}">
                <a16:creationId xmlns:a16="http://schemas.microsoft.com/office/drawing/2014/main" id="{76FD75B3-BB2A-4572-BDA0-A7264B3198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AE18E9-CC5B-4F96-9156-A081BFFBEC8E}"/>
              </a:ext>
            </a:extLst>
          </p:cNvPr>
          <p:cNvSpPr>
            <a:spLocks noGrp="1"/>
          </p:cNvSpPr>
          <p:nvPr>
            <p:ph type="sldNum" sz="quarter" idx="12"/>
          </p:nvPr>
        </p:nvSpPr>
        <p:spPr/>
        <p:txBody>
          <a:bodyPr/>
          <a:lstStyle/>
          <a:p>
            <a:fld id="{4A4E2B35-05E9-424F-B101-2C27FECF103A}" type="slidenum">
              <a:rPr lang="en-US" smtClean="0"/>
              <a:t>‹#›</a:t>
            </a:fld>
            <a:endParaRPr lang="en-US"/>
          </a:p>
        </p:txBody>
      </p:sp>
    </p:spTree>
    <p:extLst>
      <p:ext uri="{BB962C8B-B14F-4D97-AF65-F5344CB8AC3E}">
        <p14:creationId xmlns:p14="http://schemas.microsoft.com/office/powerpoint/2010/main" val="3268972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8BDC-CEBA-40A2-9039-281CB237AA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955805-C058-401A-9CE8-E8A8DC649307}"/>
              </a:ext>
            </a:extLst>
          </p:cNvPr>
          <p:cNvSpPr>
            <a:spLocks noGrp="1"/>
          </p:cNvSpPr>
          <p:nvPr>
            <p:ph type="dt" sz="half" idx="10"/>
          </p:nvPr>
        </p:nvSpPr>
        <p:spPr/>
        <p:txBody>
          <a:bodyPr/>
          <a:lstStyle/>
          <a:p>
            <a:fld id="{AFD8F2E0-D91B-4F3C-89EA-19C4E81B58DE}" type="datetimeFigureOut">
              <a:rPr lang="en-US" smtClean="0"/>
              <a:t>5/7/2022</a:t>
            </a:fld>
            <a:endParaRPr lang="en-US"/>
          </a:p>
        </p:txBody>
      </p:sp>
      <p:sp>
        <p:nvSpPr>
          <p:cNvPr id="4" name="Footer Placeholder 3">
            <a:extLst>
              <a:ext uri="{FF2B5EF4-FFF2-40B4-BE49-F238E27FC236}">
                <a16:creationId xmlns:a16="http://schemas.microsoft.com/office/drawing/2014/main" id="{CD94EA97-5A9A-41A5-9A20-A29D23FA1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7E26CC-81AB-4CD1-BA07-C4391AB8065B}"/>
              </a:ext>
            </a:extLst>
          </p:cNvPr>
          <p:cNvSpPr>
            <a:spLocks noGrp="1"/>
          </p:cNvSpPr>
          <p:nvPr>
            <p:ph type="sldNum" sz="quarter" idx="12"/>
          </p:nvPr>
        </p:nvSpPr>
        <p:spPr/>
        <p:txBody>
          <a:bodyPr/>
          <a:lstStyle/>
          <a:p>
            <a:fld id="{4A4E2B35-05E9-424F-B101-2C27FECF103A}" type="slidenum">
              <a:rPr lang="en-US" smtClean="0"/>
              <a:t>‹#›</a:t>
            </a:fld>
            <a:endParaRPr lang="en-US"/>
          </a:p>
        </p:txBody>
      </p:sp>
    </p:spTree>
    <p:extLst>
      <p:ext uri="{BB962C8B-B14F-4D97-AF65-F5344CB8AC3E}">
        <p14:creationId xmlns:p14="http://schemas.microsoft.com/office/powerpoint/2010/main" val="665196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A5413B-7C82-4548-8B22-69D2F987C2A1}"/>
              </a:ext>
            </a:extLst>
          </p:cNvPr>
          <p:cNvSpPr>
            <a:spLocks noGrp="1"/>
          </p:cNvSpPr>
          <p:nvPr>
            <p:ph type="dt" sz="half" idx="10"/>
          </p:nvPr>
        </p:nvSpPr>
        <p:spPr/>
        <p:txBody>
          <a:bodyPr/>
          <a:lstStyle/>
          <a:p>
            <a:fld id="{AFD8F2E0-D91B-4F3C-89EA-19C4E81B58DE}" type="datetimeFigureOut">
              <a:rPr lang="en-US" smtClean="0"/>
              <a:t>5/7/2022</a:t>
            </a:fld>
            <a:endParaRPr lang="en-US"/>
          </a:p>
        </p:txBody>
      </p:sp>
      <p:sp>
        <p:nvSpPr>
          <p:cNvPr id="3" name="Footer Placeholder 2">
            <a:extLst>
              <a:ext uri="{FF2B5EF4-FFF2-40B4-BE49-F238E27FC236}">
                <a16:creationId xmlns:a16="http://schemas.microsoft.com/office/drawing/2014/main" id="{1935CAC4-D668-4E7A-8A48-3414FC8464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77BEF7-35FA-49C2-B274-062E07BE8472}"/>
              </a:ext>
            </a:extLst>
          </p:cNvPr>
          <p:cNvSpPr>
            <a:spLocks noGrp="1"/>
          </p:cNvSpPr>
          <p:nvPr>
            <p:ph type="sldNum" sz="quarter" idx="12"/>
          </p:nvPr>
        </p:nvSpPr>
        <p:spPr/>
        <p:txBody>
          <a:bodyPr/>
          <a:lstStyle/>
          <a:p>
            <a:fld id="{4A4E2B35-05E9-424F-B101-2C27FECF103A}" type="slidenum">
              <a:rPr lang="en-US" smtClean="0"/>
              <a:t>‹#›</a:t>
            </a:fld>
            <a:endParaRPr lang="en-US"/>
          </a:p>
        </p:txBody>
      </p:sp>
    </p:spTree>
    <p:extLst>
      <p:ext uri="{BB962C8B-B14F-4D97-AF65-F5344CB8AC3E}">
        <p14:creationId xmlns:p14="http://schemas.microsoft.com/office/powerpoint/2010/main" val="374786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D4CE6-FC05-4DCE-BB18-8725578907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CD6D54-E4B3-4C10-93D2-C02BF45B75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BE16A9-B68D-448D-BBA6-91B3842E8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82AFAA-E77A-42EA-92BE-D6ACAEB918C3}"/>
              </a:ext>
            </a:extLst>
          </p:cNvPr>
          <p:cNvSpPr>
            <a:spLocks noGrp="1"/>
          </p:cNvSpPr>
          <p:nvPr>
            <p:ph type="dt" sz="half" idx="10"/>
          </p:nvPr>
        </p:nvSpPr>
        <p:spPr/>
        <p:txBody>
          <a:bodyPr/>
          <a:lstStyle/>
          <a:p>
            <a:fld id="{AFD8F2E0-D91B-4F3C-89EA-19C4E81B58DE}" type="datetimeFigureOut">
              <a:rPr lang="en-US" smtClean="0"/>
              <a:t>5/7/2022</a:t>
            </a:fld>
            <a:endParaRPr lang="en-US"/>
          </a:p>
        </p:txBody>
      </p:sp>
      <p:sp>
        <p:nvSpPr>
          <p:cNvPr id="6" name="Footer Placeholder 5">
            <a:extLst>
              <a:ext uri="{FF2B5EF4-FFF2-40B4-BE49-F238E27FC236}">
                <a16:creationId xmlns:a16="http://schemas.microsoft.com/office/drawing/2014/main" id="{844C4426-F280-4D2E-BE9A-62BBE045A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248BF5-4C13-4464-8513-652242A47D05}"/>
              </a:ext>
            </a:extLst>
          </p:cNvPr>
          <p:cNvSpPr>
            <a:spLocks noGrp="1"/>
          </p:cNvSpPr>
          <p:nvPr>
            <p:ph type="sldNum" sz="quarter" idx="12"/>
          </p:nvPr>
        </p:nvSpPr>
        <p:spPr/>
        <p:txBody>
          <a:bodyPr/>
          <a:lstStyle/>
          <a:p>
            <a:fld id="{4A4E2B35-05E9-424F-B101-2C27FECF103A}" type="slidenum">
              <a:rPr lang="en-US" smtClean="0"/>
              <a:t>‹#›</a:t>
            </a:fld>
            <a:endParaRPr lang="en-US"/>
          </a:p>
        </p:txBody>
      </p:sp>
    </p:spTree>
    <p:extLst>
      <p:ext uri="{BB962C8B-B14F-4D97-AF65-F5344CB8AC3E}">
        <p14:creationId xmlns:p14="http://schemas.microsoft.com/office/powerpoint/2010/main" val="379366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BEB0E-7330-40AC-A129-2918BEB19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BC1299-57B7-4E46-9AFF-839E85FC1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D087E9-6688-4F2F-89F6-79C411487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2AC3AA-D9C8-46F6-9DE1-8774D7AA093B}"/>
              </a:ext>
            </a:extLst>
          </p:cNvPr>
          <p:cNvSpPr>
            <a:spLocks noGrp="1"/>
          </p:cNvSpPr>
          <p:nvPr>
            <p:ph type="dt" sz="half" idx="10"/>
          </p:nvPr>
        </p:nvSpPr>
        <p:spPr/>
        <p:txBody>
          <a:bodyPr/>
          <a:lstStyle/>
          <a:p>
            <a:fld id="{AFD8F2E0-D91B-4F3C-89EA-19C4E81B58DE}" type="datetimeFigureOut">
              <a:rPr lang="en-US" smtClean="0"/>
              <a:t>5/7/2022</a:t>
            </a:fld>
            <a:endParaRPr lang="en-US"/>
          </a:p>
        </p:txBody>
      </p:sp>
      <p:sp>
        <p:nvSpPr>
          <p:cNvPr id="6" name="Footer Placeholder 5">
            <a:extLst>
              <a:ext uri="{FF2B5EF4-FFF2-40B4-BE49-F238E27FC236}">
                <a16:creationId xmlns:a16="http://schemas.microsoft.com/office/drawing/2014/main" id="{884AB795-E937-457A-BD33-543290629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CC00B5-CF43-4C54-A913-3E5B922822C5}"/>
              </a:ext>
            </a:extLst>
          </p:cNvPr>
          <p:cNvSpPr>
            <a:spLocks noGrp="1"/>
          </p:cNvSpPr>
          <p:nvPr>
            <p:ph type="sldNum" sz="quarter" idx="12"/>
          </p:nvPr>
        </p:nvSpPr>
        <p:spPr/>
        <p:txBody>
          <a:bodyPr/>
          <a:lstStyle/>
          <a:p>
            <a:fld id="{4A4E2B35-05E9-424F-B101-2C27FECF103A}" type="slidenum">
              <a:rPr lang="en-US" smtClean="0"/>
              <a:t>‹#›</a:t>
            </a:fld>
            <a:endParaRPr lang="en-US"/>
          </a:p>
        </p:txBody>
      </p:sp>
    </p:spTree>
    <p:extLst>
      <p:ext uri="{BB962C8B-B14F-4D97-AF65-F5344CB8AC3E}">
        <p14:creationId xmlns:p14="http://schemas.microsoft.com/office/powerpoint/2010/main" val="2580359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E6A8B0-011D-4C20-B39C-5AC28D1984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A5DF99-41F5-4B47-9544-CEA4B8C9F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75C4-3591-4F05-AF7A-1F4CFA9A2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8F2E0-D91B-4F3C-89EA-19C4E81B58DE}" type="datetimeFigureOut">
              <a:rPr lang="en-US" smtClean="0"/>
              <a:t>5/7/2022</a:t>
            </a:fld>
            <a:endParaRPr lang="en-US"/>
          </a:p>
        </p:txBody>
      </p:sp>
      <p:sp>
        <p:nvSpPr>
          <p:cNvPr id="5" name="Footer Placeholder 4">
            <a:extLst>
              <a:ext uri="{FF2B5EF4-FFF2-40B4-BE49-F238E27FC236}">
                <a16:creationId xmlns:a16="http://schemas.microsoft.com/office/drawing/2014/main" id="{B67B2424-0DA9-40C9-8BC7-9990887298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9320BD-5C6E-420F-A88C-BC17BD1107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E2B35-05E9-424F-B101-2C27FECF103A}" type="slidenum">
              <a:rPr lang="en-US" smtClean="0"/>
              <a:t>‹#›</a:t>
            </a:fld>
            <a:endParaRPr lang="en-US"/>
          </a:p>
        </p:txBody>
      </p:sp>
    </p:spTree>
    <p:extLst>
      <p:ext uri="{BB962C8B-B14F-4D97-AF65-F5344CB8AC3E}">
        <p14:creationId xmlns:p14="http://schemas.microsoft.com/office/powerpoint/2010/main" val="3627173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idx="4294967295"/>
          </p:nvPr>
        </p:nvSpPr>
        <p:spPr>
          <a:xfrm>
            <a:off x="982639" y="1012536"/>
            <a:ext cx="4613300" cy="3163224"/>
          </a:xfrm>
        </p:spPr>
        <p:txBody>
          <a:bodyPr vert="horz" lIns="91440" tIns="45720" rIns="91440" bIns="45720" rtlCol="0" anchor="t">
            <a:normAutofit fontScale="90000"/>
          </a:bodyPr>
          <a:lstStyle/>
          <a:p>
            <a:r>
              <a:rPr lang="en-US" sz="4800" b="1" dirty="0">
                <a:latin typeface="Century Schoolbook" panose="02040604050505020304" pitchFamily="18" charset="0"/>
              </a:rPr>
              <a:t>Do This, Not That:</a:t>
            </a:r>
            <a:br>
              <a:rPr lang="en-US" sz="4800" b="1" dirty="0">
                <a:latin typeface="Century Schoolbook" panose="02040604050505020304" pitchFamily="18" charset="0"/>
              </a:rPr>
            </a:br>
            <a:r>
              <a:rPr lang="en-US" sz="4800" b="1" dirty="0">
                <a:latin typeface="Century Schoolbook" panose="02040604050505020304" pitchFamily="18" charset="0"/>
              </a:rPr>
              <a:t>Protecting the Record At Trial</a:t>
            </a:r>
          </a:p>
        </p:txBody>
      </p:sp>
      <p:sp>
        <p:nvSpPr>
          <p:cNvPr id="3" name="Subtitle 2"/>
          <p:cNvSpPr>
            <a:spLocks noGrp="1"/>
          </p:cNvSpPr>
          <p:nvPr>
            <p:ph type="subTitle" idx="4294967295"/>
          </p:nvPr>
        </p:nvSpPr>
        <p:spPr>
          <a:xfrm>
            <a:off x="136477" y="5480941"/>
            <a:ext cx="4408228" cy="1192815"/>
          </a:xfrm>
        </p:spPr>
        <p:txBody>
          <a:bodyPr vert="horz" lIns="91440" tIns="45720" rIns="91440" bIns="45720" rtlCol="0" anchor="b">
            <a:normAutofit fontScale="92500"/>
          </a:bodyPr>
          <a:lstStyle/>
          <a:p>
            <a:pPr marL="0" indent="0">
              <a:buNone/>
            </a:pPr>
            <a:r>
              <a:rPr lang="en-US" sz="2000" b="1" dirty="0">
                <a:latin typeface="Century Schoolbook" panose="02040604050505020304" pitchFamily="18" charset="0"/>
              </a:rPr>
              <a:t>Jennifer P. Noble</a:t>
            </a:r>
          </a:p>
          <a:p>
            <a:pPr marL="0" indent="0">
              <a:buNone/>
            </a:pPr>
            <a:r>
              <a:rPr lang="en-US" sz="2000" b="1" dirty="0">
                <a:latin typeface="Century Schoolbook" panose="02040604050505020304" pitchFamily="18" charset="0"/>
              </a:rPr>
              <a:t>Chief Deputy District Attorney</a:t>
            </a:r>
          </a:p>
          <a:p>
            <a:pPr marL="0" indent="0">
              <a:buNone/>
            </a:pPr>
            <a:r>
              <a:rPr lang="en-US" sz="2000" b="1" dirty="0">
                <a:latin typeface="Century Schoolbook" panose="02040604050505020304" pitchFamily="18" charset="0"/>
              </a:rPr>
              <a:t>Washoe County District Attorney</a:t>
            </a:r>
          </a:p>
        </p:txBody>
      </p:sp>
      <p:sp>
        <p:nvSpPr>
          <p:cNvPr id="19" name="Rectangle 18">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3" b="-3"/>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35561125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0D7713-657B-4F76-AF40-FFC659727E92}"/>
              </a:ext>
            </a:extLst>
          </p:cNvPr>
          <p:cNvSpPr>
            <a:spLocks noGrp="1"/>
          </p:cNvSpPr>
          <p:nvPr>
            <p:ph type="title"/>
          </p:nvPr>
        </p:nvSpPr>
        <p:spPr>
          <a:xfrm>
            <a:off x="156117" y="586855"/>
            <a:ext cx="3881709" cy="3918238"/>
          </a:xfrm>
        </p:spPr>
        <p:txBody>
          <a:bodyPr anchor="b">
            <a:normAutofit/>
          </a:bodyPr>
          <a:lstStyle/>
          <a:p>
            <a:pPr algn="r"/>
            <a:r>
              <a:rPr lang="en-US" sz="4000" dirty="0">
                <a:solidFill>
                  <a:srgbClr val="FFFFFF"/>
                </a:solidFill>
                <a:latin typeface="Century Schoolbook" panose="02040604050505020304" pitchFamily="18" charset="0"/>
              </a:rPr>
              <a:t>Accountability Arguments</a:t>
            </a:r>
            <a:r>
              <a:rPr lang="en-US" sz="4000" dirty="0">
                <a:solidFill>
                  <a:srgbClr val="FFFFFF"/>
                </a:solidFill>
              </a:rPr>
              <a:t>:</a:t>
            </a:r>
          </a:p>
        </p:txBody>
      </p:sp>
      <p:sp>
        <p:nvSpPr>
          <p:cNvPr id="3" name="Content Placeholder 2">
            <a:extLst>
              <a:ext uri="{FF2B5EF4-FFF2-40B4-BE49-F238E27FC236}">
                <a16:creationId xmlns:a16="http://schemas.microsoft.com/office/drawing/2014/main" id="{DBB32CE2-C997-49E3-A0B1-97629FBCC5B7}"/>
              </a:ext>
            </a:extLst>
          </p:cNvPr>
          <p:cNvSpPr>
            <a:spLocks noGrp="1"/>
          </p:cNvSpPr>
          <p:nvPr>
            <p:ph sz="quarter" idx="1"/>
          </p:nvPr>
        </p:nvSpPr>
        <p:spPr>
          <a:xfrm>
            <a:off x="4810259" y="649480"/>
            <a:ext cx="6555347" cy="5546047"/>
          </a:xfrm>
        </p:spPr>
        <p:txBody>
          <a:bodyPr anchor="ctr">
            <a:normAutofit fontScale="92500" lnSpcReduction="10000"/>
          </a:bodyPr>
          <a:lstStyle/>
          <a:p>
            <a:r>
              <a:rPr lang="en-US" dirty="0">
                <a:latin typeface="Century Schoolbook" panose="02040604050505020304" pitchFamily="18" charset="0"/>
              </a:rPr>
              <a:t>Don’t ask the jury to give the victim/community what it “needs” or to what the defendant “give a killer what he deserves.” </a:t>
            </a:r>
            <a:r>
              <a:rPr lang="en-US" i="1" dirty="0">
                <a:latin typeface="Century Schoolbook" panose="02040604050505020304" pitchFamily="18" charset="0"/>
              </a:rPr>
              <a:t>Collier v. State</a:t>
            </a:r>
            <a:r>
              <a:rPr lang="en-US" dirty="0">
                <a:latin typeface="Century Schoolbook" panose="02040604050505020304" pitchFamily="18" charset="0"/>
              </a:rPr>
              <a:t>, 101 Nev. 473, 479, (1985).</a:t>
            </a:r>
          </a:p>
          <a:p>
            <a:endParaRPr lang="en-US" dirty="0">
              <a:latin typeface="Century Schoolbook" panose="02040604050505020304" pitchFamily="18" charset="0"/>
            </a:endParaRPr>
          </a:p>
          <a:p>
            <a:r>
              <a:rPr lang="en-US" dirty="0">
                <a:latin typeface="Century Schoolbook" panose="02040604050505020304" pitchFamily="18" charset="0"/>
              </a:rPr>
              <a:t>Instead, during penalty phase, you can argue that our society values human life and the punishment should reflect those values.  </a:t>
            </a:r>
            <a:r>
              <a:rPr lang="en-US" i="1" dirty="0">
                <a:latin typeface="Century Schoolbook" panose="02040604050505020304" pitchFamily="18" charset="0"/>
              </a:rPr>
              <a:t>Witter v. State</a:t>
            </a:r>
            <a:r>
              <a:rPr lang="en-US" dirty="0">
                <a:latin typeface="Century Schoolbook" panose="02040604050505020304" pitchFamily="18" charset="0"/>
              </a:rPr>
              <a:t>, 112 Nev. 908, 921 P.2d 886 (2011).</a:t>
            </a:r>
          </a:p>
          <a:p>
            <a:endParaRPr lang="en-US" dirty="0">
              <a:latin typeface="Century Schoolbook" panose="02040604050505020304" pitchFamily="18" charset="0"/>
            </a:endParaRPr>
          </a:p>
          <a:p>
            <a:r>
              <a:rPr lang="en-US" dirty="0">
                <a:latin typeface="Century Schoolbook" panose="02040604050505020304" pitchFamily="18" charset="0"/>
              </a:rPr>
              <a:t>Argue that the facts of this case deserve the harshest available sentence. </a:t>
            </a:r>
            <a:r>
              <a:rPr lang="en-US" i="1" dirty="0">
                <a:latin typeface="Century Schoolbook" panose="02040604050505020304" pitchFamily="18" charset="0"/>
              </a:rPr>
              <a:t>Hall v. State</a:t>
            </a:r>
            <a:r>
              <a:rPr lang="en-US" dirty="0">
                <a:latin typeface="Century Schoolbook" panose="02040604050505020304" pitchFamily="18" charset="0"/>
              </a:rPr>
              <a:t>, 121 Nev. 1287 (Table)(2015).</a:t>
            </a:r>
          </a:p>
          <a:p>
            <a:endParaRPr lang="en-US" sz="2000" dirty="0"/>
          </a:p>
        </p:txBody>
      </p:sp>
    </p:spTree>
    <p:extLst>
      <p:ext uri="{BB962C8B-B14F-4D97-AF65-F5344CB8AC3E}">
        <p14:creationId xmlns:p14="http://schemas.microsoft.com/office/powerpoint/2010/main" val="27380303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9347" y="294538"/>
            <a:ext cx="10808204" cy="1033669"/>
          </a:xfrm>
        </p:spPr>
        <p:txBody>
          <a:bodyPr>
            <a:normAutofit/>
          </a:bodyPr>
          <a:lstStyle/>
          <a:p>
            <a:r>
              <a:rPr lang="en-US" sz="3400" dirty="0">
                <a:solidFill>
                  <a:srgbClr val="FFFFFF"/>
                </a:solidFill>
                <a:latin typeface="Century Schoolbook" panose="02040604050505020304" pitchFamily="18" charset="0"/>
              </a:rPr>
              <a:t>Don’t Say Defendant or Defense Witness Is Lying. </a:t>
            </a:r>
            <a:endParaRPr lang="en-US" sz="3400" i="1" dirty="0">
              <a:solidFill>
                <a:srgbClr val="FFFFFF"/>
              </a:solidFill>
              <a:latin typeface="Century Schoolbook" panose="02040604050505020304" pitchFamily="18" charset="0"/>
            </a:endParaRPr>
          </a:p>
        </p:txBody>
      </p:sp>
      <p:sp>
        <p:nvSpPr>
          <p:cNvPr id="3" name="Content Placeholder 2"/>
          <p:cNvSpPr>
            <a:spLocks noGrp="1"/>
          </p:cNvSpPr>
          <p:nvPr>
            <p:ph sz="quarter" idx="1"/>
          </p:nvPr>
        </p:nvSpPr>
        <p:spPr>
          <a:xfrm>
            <a:off x="259307" y="1622745"/>
            <a:ext cx="11932693" cy="5037362"/>
          </a:xfrm>
        </p:spPr>
        <p:txBody>
          <a:bodyPr anchor="ctr">
            <a:normAutofit fontScale="32500" lnSpcReduction="20000"/>
          </a:bodyPr>
          <a:lstStyle/>
          <a:p>
            <a:endParaRPr lang="en-US" sz="1700" dirty="0"/>
          </a:p>
          <a:p>
            <a:pPr marL="0" indent="0">
              <a:buNone/>
            </a:pPr>
            <a:endParaRPr lang="en-US" sz="4000" dirty="0">
              <a:latin typeface="Century Schoolbook" panose="02040604050505020304" pitchFamily="18" charset="0"/>
              <a:ea typeface="Cambria Math" panose="02040503050406030204" pitchFamily="18" charset="0"/>
            </a:endParaRPr>
          </a:p>
          <a:p>
            <a:pPr marL="0" indent="0">
              <a:buNone/>
            </a:pPr>
            <a:r>
              <a:rPr lang="en-US" sz="8600" dirty="0">
                <a:latin typeface="Century Schoolbook" panose="02040604050505020304" pitchFamily="18" charset="0"/>
                <a:ea typeface="Cambria Math" panose="02040503050406030204" pitchFamily="18" charset="0"/>
              </a:rPr>
              <a:t>Example: “Officer Smith interviewed the defendant’s alibi witness, and he could tell he was lying.” </a:t>
            </a:r>
            <a:r>
              <a:rPr lang="en-US" sz="8600" i="1" dirty="0">
                <a:latin typeface="Century Schoolbook" panose="02040604050505020304" pitchFamily="18" charset="0"/>
                <a:ea typeface="Cambria Math" panose="02040503050406030204" pitchFamily="18" charset="0"/>
              </a:rPr>
              <a:t>Williams v. State</a:t>
            </a:r>
            <a:r>
              <a:rPr lang="en-US" sz="8600" dirty="0">
                <a:latin typeface="Century Schoolbook" panose="02040604050505020304" pitchFamily="18" charset="0"/>
                <a:ea typeface="Cambria Math" panose="02040503050406030204" pitchFamily="18" charset="0"/>
              </a:rPr>
              <a:t>, 103 Nev. 106 (1987)</a:t>
            </a:r>
          </a:p>
          <a:p>
            <a:pPr marL="0" indent="0">
              <a:buNone/>
            </a:pPr>
            <a:endParaRPr lang="en-US" sz="8600" dirty="0">
              <a:latin typeface="Century Schoolbook" panose="02040604050505020304" pitchFamily="18" charset="0"/>
              <a:ea typeface="Cambria Math" panose="02040503050406030204" pitchFamily="18" charset="0"/>
            </a:endParaRPr>
          </a:p>
          <a:p>
            <a:pPr marL="0" indent="0">
              <a:buNone/>
            </a:pPr>
            <a:r>
              <a:rPr lang="en-US" sz="8600" dirty="0">
                <a:latin typeface="Century Schoolbook" panose="02040604050505020304" pitchFamily="18" charset="0"/>
                <a:ea typeface="Cambria Math" panose="02040503050406030204" pitchFamily="18" charset="0"/>
              </a:rPr>
              <a:t>Example: repeatedly asking a witness during cross-examination whether they were “mistaken” or not “truthful.”  </a:t>
            </a:r>
            <a:r>
              <a:rPr lang="en-US" sz="8600" i="1" dirty="0">
                <a:latin typeface="Century Schoolbook" panose="02040604050505020304" pitchFamily="18" charset="0"/>
                <a:ea typeface="Cambria Math" panose="02040503050406030204" pitchFamily="18" charset="0"/>
              </a:rPr>
              <a:t>Lopez v. State</a:t>
            </a:r>
            <a:r>
              <a:rPr lang="en-US" sz="8600" dirty="0">
                <a:latin typeface="Century Schoolbook" panose="02040604050505020304" pitchFamily="18" charset="0"/>
                <a:ea typeface="Cambria Math" panose="02040503050406030204" pitchFamily="18" charset="0"/>
              </a:rPr>
              <a:t>, 130 Nev. 1211(2014).</a:t>
            </a:r>
          </a:p>
          <a:p>
            <a:pPr marL="0" indent="0">
              <a:buNone/>
            </a:pPr>
            <a:endParaRPr lang="en-US" sz="8600" dirty="0">
              <a:latin typeface="Century Schoolbook" panose="02040604050505020304" pitchFamily="18" charset="0"/>
              <a:ea typeface="Cambria Math" panose="02040503050406030204" pitchFamily="18" charset="0"/>
            </a:endParaRPr>
          </a:p>
          <a:p>
            <a:pPr marL="0" indent="0">
              <a:buNone/>
            </a:pPr>
            <a:r>
              <a:rPr lang="en-US" sz="8600" dirty="0">
                <a:latin typeface="Century Schoolbook" panose="02040604050505020304" pitchFamily="18" charset="0"/>
                <a:ea typeface="Cambria Math" panose="02040503050406030204" pitchFamily="18" charset="0"/>
              </a:rPr>
              <a:t>Example:  “I'm telling you now this woman is lying for her husband.”</a:t>
            </a:r>
          </a:p>
          <a:p>
            <a:pPr marL="0" indent="0">
              <a:buNone/>
            </a:pPr>
            <a:r>
              <a:rPr lang="en-US" sz="8600" i="1" dirty="0">
                <a:latin typeface="Century Schoolbook" panose="02040604050505020304" pitchFamily="18" charset="0"/>
                <a:ea typeface="Cambria Math" panose="02040503050406030204" pitchFamily="18" charset="0"/>
              </a:rPr>
              <a:t>Rowland v. State</a:t>
            </a:r>
            <a:r>
              <a:rPr lang="en-US" sz="8600" dirty="0">
                <a:latin typeface="Century Schoolbook" panose="02040604050505020304" pitchFamily="18" charset="0"/>
                <a:ea typeface="Cambria Math" panose="02040503050406030204" pitchFamily="18" charset="0"/>
              </a:rPr>
              <a:t>, 118 Nev. 31 (2002).</a:t>
            </a:r>
          </a:p>
          <a:p>
            <a:pPr marL="0" indent="0">
              <a:buNone/>
            </a:pPr>
            <a:endParaRPr lang="en-US" sz="7000" dirty="0">
              <a:latin typeface="Century Schoolbook" panose="02040604050505020304" pitchFamily="18" charset="0"/>
              <a:ea typeface="Cambria Math" panose="02040503050406030204" pitchFamily="18" charset="0"/>
            </a:endParaRPr>
          </a:p>
          <a:p>
            <a:pPr marL="0" indent="0">
              <a:buNone/>
            </a:pPr>
            <a:endParaRPr lang="en-US" dirty="0">
              <a:latin typeface="Century Schoolbook" panose="02040604050505020304" pitchFamily="18" charset="0"/>
              <a:ea typeface="Cambria Math" panose="02040503050406030204" pitchFamily="18" charset="0"/>
            </a:endParaRPr>
          </a:p>
          <a:p>
            <a:pPr marL="0" indent="0">
              <a:buNone/>
            </a:pPr>
            <a:endParaRPr lang="en-US" dirty="0">
              <a:latin typeface="Cambria Math" panose="02040503050406030204" pitchFamily="18" charset="0"/>
              <a:ea typeface="Cambria Math" panose="02040503050406030204" pitchFamily="18" charset="0"/>
            </a:endParaRPr>
          </a:p>
          <a:p>
            <a:pPr marL="0" indent="0">
              <a:buNone/>
            </a:pPr>
            <a:endParaRPr lang="en-US" sz="1700" dirty="0"/>
          </a:p>
          <a:p>
            <a:pPr lvl="1"/>
            <a:r>
              <a:rPr lang="en-US" sz="1700" dirty="0"/>
              <a:t>.</a:t>
            </a:r>
            <a:endParaRPr lang="en-US" sz="1700" i="1" dirty="0"/>
          </a:p>
        </p:txBody>
      </p:sp>
    </p:spTree>
    <p:extLst>
      <p:ext uri="{BB962C8B-B14F-4D97-AF65-F5344CB8AC3E}">
        <p14:creationId xmlns:p14="http://schemas.microsoft.com/office/powerpoint/2010/main" val="121771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9347" y="294538"/>
            <a:ext cx="10808204" cy="1033669"/>
          </a:xfrm>
        </p:spPr>
        <p:txBody>
          <a:bodyPr>
            <a:normAutofit/>
          </a:bodyPr>
          <a:lstStyle/>
          <a:p>
            <a:r>
              <a:rPr lang="en-US" sz="3400" dirty="0">
                <a:solidFill>
                  <a:srgbClr val="FFFFFF"/>
                </a:solidFill>
                <a:latin typeface="Century Schoolbook" panose="02040604050505020304" pitchFamily="18" charset="0"/>
              </a:rPr>
              <a:t>Don’t Say Defendant or Defense Witness Is Lying. </a:t>
            </a:r>
            <a:endParaRPr lang="en-US" sz="3400" i="1" dirty="0">
              <a:solidFill>
                <a:srgbClr val="FFFFFF"/>
              </a:solidFill>
              <a:latin typeface="Century Schoolbook" panose="02040604050505020304" pitchFamily="18" charset="0"/>
            </a:endParaRPr>
          </a:p>
        </p:txBody>
      </p:sp>
      <p:sp>
        <p:nvSpPr>
          <p:cNvPr id="3" name="Content Placeholder 2"/>
          <p:cNvSpPr>
            <a:spLocks noGrp="1"/>
          </p:cNvSpPr>
          <p:nvPr>
            <p:ph sz="quarter" idx="1"/>
          </p:nvPr>
        </p:nvSpPr>
        <p:spPr>
          <a:xfrm>
            <a:off x="259307" y="1891970"/>
            <a:ext cx="12191998" cy="4768136"/>
          </a:xfrm>
        </p:spPr>
        <p:txBody>
          <a:bodyPr anchor="ctr">
            <a:normAutofit fontScale="25000" lnSpcReduction="20000"/>
          </a:bodyPr>
          <a:lstStyle/>
          <a:p>
            <a:endParaRPr lang="en-US" sz="1700" dirty="0"/>
          </a:p>
          <a:p>
            <a:pPr marL="0" indent="0">
              <a:buNone/>
            </a:pPr>
            <a:endParaRPr lang="en-US" sz="9600" dirty="0">
              <a:latin typeface="Century Schoolbook" panose="02040604050505020304" pitchFamily="18" charset="0"/>
              <a:ea typeface="Cambria Math" panose="02040503050406030204" pitchFamily="18" charset="0"/>
            </a:endParaRPr>
          </a:p>
          <a:p>
            <a:pPr marL="0" indent="0">
              <a:buNone/>
            </a:pPr>
            <a:endParaRPr lang="en-US" sz="9600" dirty="0">
              <a:latin typeface="Century Schoolbook" panose="02040604050505020304" pitchFamily="18" charset="0"/>
              <a:ea typeface="Cambria Math" panose="02040503050406030204" pitchFamily="18" charset="0"/>
            </a:endParaRPr>
          </a:p>
          <a:p>
            <a:pPr marL="0" indent="0">
              <a:buNone/>
            </a:pPr>
            <a:endParaRPr lang="en-US" sz="9600" dirty="0">
              <a:latin typeface="Century Schoolbook" panose="02040604050505020304" pitchFamily="18" charset="0"/>
              <a:ea typeface="Cambria Math" panose="02040503050406030204" pitchFamily="18" charset="0"/>
            </a:endParaRPr>
          </a:p>
          <a:p>
            <a:pPr marL="0" indent="0">
              <a:buNone/>
            </a:pPr>
            <a:r>
              <a:rPr lang="en-US" sz="11200" dirty="0">
                <a:latin typeface="Century Schoolbook" panose="02040604050505020304" pitchFamily="18" charset="0"/>
                <a:ea typeface="Cambria Math" panose="02040503050406030204" pitchFamily="18" charset="0"/>
              </a:rPr>
              <a:t>Instead, point out inconsistencies between the defendant’s versions of events and the accounts of other witnesses.  </a:t>
            </a:r>
          </a:p>
          <a:p>
            <a:pPr marL="0" indent="0">
              <a:buNone/>
            </a:pPr>
            <a:r>
              <a:rPr lang="en-US" sz="11200" i="1" dirty="0">
                <a:latin typeface="Century Schoolbook" panose="02040604050505020304" pitchFamily="18" charset="0"/>
                <a:ea typeface="Cambria Math" panose="02040503050406030204" pitchFamily="18" charset="0"/>
              </a:rPr>
              <a:t>Pascua v. State</a:t>
            </a:r>
            <a:r>
              <a:rPr lang="en-US" sz="11200" dirty="0">
                <a:latin typeface="Century Schoolbook" panose="02040604050505020304" pitchFamily="18" charset="0"/>
                <a:ea typeface="Cambria Math" panose="02040503050406030204" pitchFamily="18" charset="0"/>
              </a:rPr>
              <a:t>, 122 Nev. 1001 (2006).</a:t>
            </a:r>
          </a:p>
          <a:p>
            <a:pPr marL="0" indent="0">
              <a:buNone/>
            </a:pPr>
            <a:endParaRPr lang="en-US" sz="11200" dirty="0">
              <a:latin typeface="Century Schoolbook" panose="02040604050505020304" pitchFamily="18" charset="0"/>
              <a:ea typeface="Cambria Math" panose="02040503050406030204" pitchFamily="18" charset="0"/>
            </a:endParaRPr>
          </a:p>
          <a:p>
            <a:pPr marL="0" indent="0">
              <a:buNone/>
            </a:pPr>
            <a:r>
              <a:rPr lang="en-US" sz="11200" dirty="0">
                <a:latin typeface="Century Schoolbook" panose="02040604050505020304" pitchFamily="18" charset="0"/>
                <a:ea typeface="Cambria Math" panose="02040503050406030204" pitchFamily="18" charset="0"/>
              </a:rPr>
              <a:t>You can demonstrate through inferences from the record that a defense witness’s testimony is “palpably untrue.” </a:t>
            </a:r>
            <a:r>
              <a:rPr lang="en-US" sz="11200" i="1" dirty="0">
                <a:latin typeface="Century Schoolbook" panose="02040604050505020304" pitchFamily="18" charset="0"/>
                <a:ea typeface="Cambria Math" panose="02040503050406030204" pitchFamily="18" charset="0"/>
              </a:rPr>
              <a:t>Rowland v. State</a:t>
            </a:r>
            <a:r>
              <a:rPr lang="en-US" sz="11200" dirty="0">
                <a:latin typeface="Century Schoolbook" panose="02040604050505020304" pitchFamily="18" charset="0"/>
                <a:ea typeface="Cambria Math" panose="02040503050406030204" pitchFamily="18" charset="0"/>
              </a:rPr>
              <a:t>, 106 Nev. 1990 (1990).</a:t>
            </a:r>
          </a:p>
          <a:p>
            <a:pPr marL="0" indent="0">
              <a:buNone/>
            </a:pPr>
            <a:endParaRPr lang="en-US" sz="11200" dirty="0">
              <a:latin typeface="Century Schoolbook" panose="02040604050505020304" pitchFamily="18" charset="0"/>
              <a:ea typeface="Cambria Math" panose="02040503050406030204" pitchFamily="18" charset="0"/>
            </a:endParaRPr>
          </a:p>
          <a:p>
            <a:pPr marL="0" indent="0">
              <a:buNone/>
            </a:pPr>
            <a:r>
              <a:rPr lang="en-US" sz="11200" dirty="0">
                <a:latin typeface="Century Schoolbook" panose="02040604050505020304" pitchFamily="18" charset="0"/>
                <a:ea typeface="Cambria Math" panose="02040503050406030204" pitchFamily="18" charset="0"/>
              </a:rPr>
              <a:t>Exception:  Where the defendant directly challenges the truthfulness of a witness during examination, you can ask if a witness is lying.  </a:t>
            </a:r>
          </a:p>
          <a:p>
            <a:pPr marL="0" indent="0">
              <a:buNone/>
            </a:pPr>
            <a:endParaRPr lang="en-US" sz="11200" dirty="0">
              <a:latin typeface="Century Schoolbook" panose="02040604050505020304" pitchFamily="18" charset="0"/>
              <a:ea typeface="Cambria Math" panose="02040503050406030204" pitchFamily="18" charset="0"/>
            </a:endParaRPr>
          </a:p>
          <a:p>
            <a:pPr marL="0" indent="0">
              <a:buNone/>
            </a:pPr>
            <a:r>
              <a:rPr lang="en-US" sz="11200" dirty="0">
                <a:latin typeface="Century Schoolbook" panose="02040604050505020304" pitchFamily="18" charset="0"/>
                <a:ea typeface="Cambria Math" panose="02040503050406030204" pitchFamily="18" charset="0"/>
              </a:rPr>
              <a:t>“My children also told police things that are not true.”  </a:t>
            </a:r>
            <a:r>
              <a:rPr lang="en-US" sz="11200" i="1" dirty="0">
                <a:latin typeface="Century Schoolbook" panose="02040604050505020304" pitchFamily="18" charset="0"/>
                <a:ea typeface="Cambria Math" panose="02040503050406030204" pitchFamily="18" charset="0"/>
              </a:rPr>
              <a:t>Moran v. State</a:t>
            </a:r>
            <a:r>
              <a:rPr lang="en-US" sz="11200" dirty="0">
                <a:latin typeface="Century Schoolbook" panose="02040604050505020304" pitchFamily="18" charset="0"/>
                <a:ea typeface="Cambria Math" panose="02040503050406030204" pitchFamily="18" charset="0"/>
              </a:rPr>
              <a:t>, 134 Nev. 985 (Table) (2018).</a:t>
            </a:r>
          </a:p>
          <a:p>
            <a:pPr marL="0" indent="0">
              <a:buNone/>
            </a:pPr>
            <a:endParaRPr lang="en-US" sz="11200" dirty="0">
              <a:latin typeface="Century Schoolbook" panose="02040604050505020304" pitchFamily="18" charset="0"/>
              <a:ea typeface="Cambria Math" panose="02040503050406030204" pitchFamily="18" charset="0"/>
            </a:endParaRPr>
          </a:p>
          <a:p>
            <a:pPr marL="0" indent="0">
              <a:buNone/>
            </a:pPr>
            <a:endParaRPr lang="en-US" sz="9600" dirty="0">
              <a:latin typeface="Century Schoolbook" panose="02040604050505020304" pitchFamily="18" charset="0"/>
              <a:ea typeface="Cambria Math" panose="02040503050406030204" pitchFamily="18" charset="0"/>
            </a:endParaRPr>
          </a:p>
          <a:p>
            <a:pPr marL="0" indent="0">
              <a:buNone/>
            </a:pPr>
            <a:endParaRPr lang="en-US" sz="9600" dirty="0">
              <a:latin typeface="Century Schoolbook" panose="02040604050505020304" pitchFamily="18" charset="0"/>
              <a:ea typeface="Cambria Math" panose="02040503050406030204" pitchFamily="18" charset="0"/>
            </a:endParaRPr>
          </a:p>
          <a:p>
            <a:pPr marL="0" indent="0">
              <a:buNone/>
            </a:pPr>
            <a:endParaRPr lang="en-US" sz="1700" dirty="0"/>
          </a:p>
          <a:p>
            <a:pPr lvl="1"/>
            <a:r>
              <a:rPr lang="en-US" sz="1700" dirty="0"/>
              <a:t>.</a:t>
            </a:r>
            <a:endParaRPr lang="en-US" sz="1700" i="1" dirty="0"/>
          </a:p>
        </p:txBody>
      </p:sp>
    </p:spTree>
    <p:extLst>
      <p:ext uri="{BB962C8B-B14F-4D97-AF65-F5344CB8AC3E}">
        <p14:creationId xmlns:p14="http://schemas.microsoft.com/office/powerpoint/2010/main" val="1322663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68D961-665C-4BE6-B901-31336D63AE5A}"/>
              </a:ext>
            </a:extLst>
          </p:cNvPr>
          <p:cNvSpPr>
            <a:spLocks noGrp="1"/>
          </p:cNvSpPr>
          <p:nvPr>
            <p:ph type="title"/>
          </p:nvPr>
        </p:nvSpPr>
        <p:spPr>
          <a:xfrm>
            <a:off x="1136397" y="502022"/>
            <a:ext cx="9688296" cy="936486"/>
          </a:xfrm>
        </p:spPr>
        <p:txBody>
          <a:bodyPr anchor="b">
            <a:normAutofit/>
          </a:bodyPr>
          <a:lstStyle/>
          <a:p>
            <a:r>
              <a:rPr lang="en-US" sz="4000" b="1" dirty="0">
                <a:latin typeface="Century Schoolbook" panose="02040604050505020304" pitchFamily="18" charset="0"/>
              </a:rPr>
              <a:t>Instead of Calling Defendant a Liar</a:t>
            </a:r>
            <a:r>
              <a:rPr lang="en-US" sz="4000" dirty="0">
                <a:latin typeface="Century Schoolbook" panose="02040604050505020304" pitchFamily="18" charset="0"/>
              </a:rPr>
              <a:t>:</a:t>
            </a:r>
          </a:p>
        </p:txBody>
      </p:sp>
      <p:sp>
        <p:nvSpPr>
          <p:cNvPr id="3" name="Content Placeholder 2">
            <a:extLst>
              <a:ext uri="{FF2B5EF4-FFF2-40B4-BE49-F238E27FC236}">
                <a16:creationId xmlns:a16="http://schemas.microsoft.com/office/drawing/2014/main" id="{824B45C7-EC63-40EE-A0D4-FA7630C7D688}"/>
              </a:ext>
            </a:extLst>
          </p:cNvPr>
          <p:cNvSpPr>
            <a:spLocks noGrp="1"/>
          </p:cNvSpPr>
          <p:nvPr>
            <p:ph idx="1"/>
          </p:nvPr>
        </p:nvSpPr>
        <p:spPr>
          <a:xfrm>
            <a:off x="1136397" y="1761893"/>
            <a:ext cx="9688296" cy="4110874"/>
          </a:xfrm>
        </p:spPr>
        <p:txBody>
          <a:bodyPr anchor="t">
            <a:noAutofit/>
          </a:bodyPr>
          <a:lstStyle/>
          <a:p>
            <a:r>
              <a:rPr lang="en-US" dirty="0">
                <a:latin typeface="Century Schoolbook" panose="02040604050505020304" pitchFamily="18" charset="0"/>
              </a:rPr>
              <a:t>Call the jury’s attention to inconsistencies between defendant’s testimony v. the police interview, the evidence, etc.</a:t>
            </a:r>
          </a:p>
          <a:p>
            <a:endParaRPr lang="en-US" dirty="0">
              <a:latin typeface="Century Schoolbook" panose="02040604050505020304" pitchFamily="18" charset="0"/>
            </a:endParaRPr>
          </a:p>
          <a:p>
            <a:r>
              <a:rPr lang="en-US" dirty="0">
                <a:latin typeface="Century Schoolbook" panose="02040604050505020304" pitchFamily="18" charset="0"/>
              </a:rPr>
              <a:t>When discussing the testimony of the defendant/defense witness, remind the jury that they are to use their common sense during deliberations.</a:t>
            </a:r>
          </a:p>
          <a:p>
            <a:pPr marL="0" indent="0">
              <a:buNone/>
            </a:pPr>
            <a:r>
              <a:rPr lang="en-US" dirty="0">
                <a:latin typeface="Century Schoolbook" panose="02040604050505020304" pitchFamily="18" charset="0"/>
              </a:rPr>
              <a:t> </a:t>
            </a:r>
            <a:r>
              <a:rPr lang="en-US" sz="2400" i="1" dirty="0">
                <a:latin typeface="Century Schoolbook" panose="02040604050505020304" pitchFamily="18" charset="0"/>
              </a:rPr>
              <a:t>United States v. </a:t>
            </a:r>
            <a:r>
              <a:rPr lang="en-US" sz="2400" i="1" dirty="0" err="1">
                <a:latin typeface="Century Schoolbook" panose="02040604050505020304" pitchFamily="18" charset="0"/>
              </a:rPr>
              <a:t>Kojayan</a:t>
            </a:r>
            <a:r>
              <a:rPr lang="en-US" sz="2000" dirty="0">
                <a:latin typeface="Century Schoolbook" panose="02040604050505020304" pitchFamily="18" charset="0"/>
              </a:rPr>
              <a:t>, 8 F.3d 1315, 1321 (9th Cir.1993)</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13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US" sz="4000" dirty="0">
                <a:solidFill>
                  <a:srgbClr val="FFFFFF"/>
                </a:solidFill>
                <a:latin typeface="Century Schoolbook" panose="02040604050505020304" pitchFamily="18" charset="0"/>
              </a:rPr>
              <a:t>Avoid “Holiday” Arguments.</a:t>
            </a:r>
          </a:p>
        </p:txBody>
      </p:sp>
      <p:sp>
        <p:nvSpPr>
          <p:cNvPr id="3" name="Content Placeholder 2"/>
          <p:cNvSpPr>
            <a:spLocks noGrp="1"/>
          </p:cNvSpPr>
          <p:nvPr>
            <p:ph sz="quarter" idx="1"/>
          </p:nvPr>
        </p:nvSpPr>
        <p:spPr>
          <a:xfrm>
            <a:off x="459350" y="2318197"/>
            <a:ext cx="11373259" cy="4640164"/>
          </a:xfrm>
        </p:spPr>
        <p:txBody>
          <a:bodyPr anchor="ctr">
            <a:normAutofit fontScale="85000" lnSpcReduction="20000"/>
          </a:bodyPr>
          <a:lstStyle/>
          <a:p>
            <a:pPr marL="0" indent="0">
              <a:buNone/>
            </a:pPr>
            <a:endParaRPr lang="en-US" sz="2000" dirty="0"/>
          </a:p>
          <a:p>
            <a:pPr marL="0" indent="0">
              <a:buNone/>
            </a:pPr>
            <a:r>
              <a:rPr lang="en-US" sz="3200" dirty="0">
                <a:latin typeface="Century" panose="02040604050505020304" pitchFamily="18" charset="0"/>
              </a:rPr>
              <a:t>“</a:t>
            </a:r>
            <a:r>
              <a:rPr lang="en-US" sz="3200" dirty="0">
                <a:latin typeface="Century Schoolbook" panose="02040604050505020304" pitchFamily="18" charset="0"/>
              </a:rPr>
              <a:t>What he had in mind was not a date for dinner. It was a date for death. Happy Valentine’s Day from Oscar to Toy with malice. Cupid uses arrows. Mr. Williams used bullets.”  </a:t>
            </a:r>
          </a:p>
          <a:p>
            <a:pPr marL="0" indent="0">
              <a:buNone/>
            </a:pPr>
            <a:r>
              <a:rPr lang="en-US" sz="3200" i="1" dirty="0">
                <a:latin typeface="Century Schoolbook" panose="02040604050505020304" pitchFamily="18" charset="0"/>
              </a:rPr>
              <a:t>Williams v. State</a:t>
            </a:r>
            <a:r>
              <a:rPr lang="en-US" sz="3200" dirty="0">
                <a:latin typeface="Century Schoolbook" panose="02040604050505020304" pitchFamily="18" charset="0"/>
              </a:rPr>
              <a:t>, 103 Nev. 106 (1987).</a:t>
            </a:r>
          </a:p>
          <a:p>
            <a:pPr marL="0" indent="0">
              <a:buNone/>
            </a:pPr>
            <a:endParaRPr lang="en-US" sz="3200" dirty="0">
              <a:latin typeface="Century Schoolbook" panose="02040604050505020304" pitchFamily="18" charset="0"/>
            </a:endParaRPr>
          </a:p>
          <a:p>
            <a:pPr marL="0" indent="0">
              <a:buNone/>
            </a:pPr>
            <a:r>
              <a:rPr lang="en-US" sz="3200" dirty="0">
                <a:latin typeface="Century Schoolbook" panose="02040604050505020304" pitchFamily="18" charset="0"/>
              </a:rPr>
              <a:t>“We know from his brother that holidays aren't the same anymore.”</a:t>
            </a:r>
          </a:p>
          <a:p>
            <a:pPr marL="0" indent="0">
              <a:buNone/>
            </a:pPr>
            <a:r>
              <a:rPr lang="en-US" sz="3200" i="1" dirty="0">
                <a:latin typeface="Century Schoolbook" panose="02040604050505020304" pitchFamily="18" charset="0"/>
              </a:rPr>
              <a:t>Jones v. State</a:t>
            </a:r>
            <a:r>
              <a:rPr lang="en-US" sz="3200" dirty="0">
                <a:latin typeface="Century Schoolbook" panose="02040604050505020304" pitchFamily="18" charset="0"/>
              </a:rPr>
              <a:t>, 124 Nev. 1483 (Table) (2008).</a:t>
            </a:r>
          </a:p>
          <a:p>
            <a:pPr marL="0" indent="0">
              <a:buNone/>
            </a:pPr>
            <a:endParaRPr lang="en-US" sz="3200" i="1" dirty="0">
              <a:latin typeface="Century Schoolbook" panose="02040604050505020304" pitchFamily="18" charset="0"/>
            </a:endParaRPr>
          </a:p>
          <a:p>
            <a:pPr marL="0" indent="0">
              <a:buNone/>
            </a:pPr>
            <a:r>
              <a:rPr lang="en-US" sz="3200" i="1" dirty="0">
                <a:latin typeface="Century Schoolbook" panose="02040604050505020304" pitchFamily="18" charset="0"/>
              </a:rPr>
              <a:t>“</a:t>
            </a:r>
            <a:r>
              <a:rPr lang="en-US" sz="3200" dirty="0">
                <a:latin typeface="Century Schoolbook" panose="02040604050505020304" pitchFamily="18" charset="0"/>
              </a:rPr>
              <a:t>There will be no more holidays the family spends with their daughter and their sister</a:t>
            </a:r>
            <a:r>
              <a:rPr lang="en-US" sz="3200" i="1" dirty="0">
                <a:latin typeface="Century Schoolbook" panose="02040604050505020304" pitchFamily="18" charset="0"/>
              </a:rPr>
              <a:t>.” </a:t>
            </a:r>
          </a:p>
          <a:p>
            <a:pPr marL="0" indent="0">
              <a:buNone/>
            </a:pPr>
            <a:r>
              <a:rPr lang="en-US" sz="3200" i="1" dirty="0" err="1">
                <a:latin typeface="Century Schoolbook" panose="02040604050505020304" pitchFamily="18" charset="0"/>
              </a:rPr>
              <a:t>Hollaway</a:t>
            </a:r>
            <a:r>
              <a:rPr lang="en-US" sz="3200" i="1" dirty="0">
                <a:latin typeface="Century Schoolbook" panose="02040604050505020304" pitchFamily="18" charset="0"/>
              </a:rPr>
              <a:t> v. State, </a:t>
            </a:r>
            <a:r>
              <a:rPr lang="en-US" sz="3200" dirty="0">
                <a:latin typeface="Century Schoolbook" panose="02040604050505020304" pitchFamily="18" charset="0"/>
              </a:rPr>
              <a:t>116 Nev. 732 (2000).</a:t>
            </a:r>
          </a:p>
          <a:p>
            <a:pPr marL="0" indent="0">
              <a:buNone/>
            </a:pPr>
            <a:endParaRPr lang="en-US" sz="3200" i="1" dirty="0">
              <a:latin typeface="Century Schoolbook" panose="02040604050505020304" pitchFamily="18" charset="0"/>
            </a:endParaRPr>
          </a:p>
        </p:txBody>
      </p:sp>
    </p:spTree>
    <p:extLst>
      <p:ext uri="{BB962C8B-B14F-4D97-AF65-F5344CB8AC3E}">
        <p14:creationId xmlns:p14="http://schemas.microsoft.com/office/powerpoint/2010/main" val="2426196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US" sz="3400" dirty="0">
                <a:solidFill>
                  <a:srgbClr val="FFFFFF"/>
                </a:solidFill>
                <a:latin typeface="Century" panose="02040604050505020304" pitchFamily="18" charset="0"/>
              </a:rPr>
              <a:t>Don’t Comment Directly or Indirectly On Post-Arrest Silence/Failure to Testify:</a:t>
            </a:r>
            <a:endParaRPr lang="en-US" sz="3400" i="1" dirty="0">
              <a:solidFill>
                <a:srgbClr val="FFFFFF"/>
              </a:solidFill>
              <a:latin typeface="Century" panose="02040604050505020304" pitchFamily="18" charset="0"/>
            </a:endParaRPr>
          </a:p>
        </p:txBody>
      </p:sp>
      <p:sp>
        <p:nvSpPr>
          <p:cNvPr id="3" name="Content Placeholder 2"/>
          <p:cNvSpPr>
            <a:spLocks noGrp="1"/>
          </p:cNvSpPr>
          <p:nvPr>
            <p:ph sz="quarter" idx="1"/>
          </p:nvPr>
        </p:nvSpPr>
        <p:spPr>
          <a:xfrm>
            <a:off x="218365" y="1885278"/>
            <a:ext cx="10877266" cy="4678183"/>
          </a:xfrm>
        </p:spPr>
        <p:txBody>
          <a:bodyPr anchor="ctr">
            <a:normAutofit fontScale="85000" lnSpcReduction="20000"/>
          </a:bodyPr>
          <a:lstStyle/>
          <a:p>
            <a:endParaRPr lang="en-US" sz="2000" dirty="0"/>
          </a:p>
          <a:p>
            <a:r>
              <a:rPr lang="en-US" sz="3300" dirty="0">
                <a:latin typeface="Century Schoolbook" panose="02040604050505020304" pitchFamily="18" charset="0"/>
              </a:rPr>
              <a:t>Example: saying that in the nine months after his arrest, the defendant “failed to give police his version of events.” </a:t>
            </a:r>
            <a:r>
              <a:rPr lang="en-US" sz="3300" i="1" dirty="0">
                <a:latin typeface="Century Schoolbook" panose="02040604050505020304" pitchFamily="18" charset="0"/>
              </a:rPr>
              <a:t>Coleman v. State</a:t>
            </a:r>
            <a:r>
              <a:rPr lang="en-US" sz="3300" dirty="0">
                <a:latin typeface="Century Schoolbook" panose="02040604050505020304" pitchFamily="18" charset="0"/>
              </a:rPr>
              <a:t>, 111 Nev. 657 (1995).</a:t>
            </a:r>
          </a:p>
          <a:p>
            <a:pPr marL="0" indent="0">
              <a:buNone/>
            </a:pPr>
            <a:endParaRPr lang="en-US" sz="3300" dirty="0">
              <a:latin typeface="Century Schoolbook" panose="02040604050505020304" pitchFamily="18" charset="0"/>
            </a:endParaRPr>
          </a:p>
          <a:p>
            <a:r>
              <a:rPr lang="en-US" sz="3300" dirty="0">
                <a:latin typeface="Century Schoolbook" panose="02040604050505020304" pitchFamily="18" charset="0"/>
              </a:rPr>
              <a:t>Example:  “There's two people that know what happened, and [M.M.] told you what happened. She told you what he did to her.” </a:t>
            </a:r>
            <a:r>
              <a:rPr lang="en-US" sz="3300" i="1" dirty="0" err="1">
                <a:latin typeface="Century Schoolbook" panose="02040604050505020304" pitchFamily="18" charset="0"/>
              </a:rPr>
              <a:t>Gunara</a:t>
            </a:r>
            <a:r>
              <a:rPr lang="en-US" sz="3300" i="1" dirty="0">
                <a:latin typeface="Century Schoolbook" panose="02040604050505020304" pitchFamily="18" charset="0"/>
              </a:rPr>
              <a:t>-Pastrana v. State</a:t>
            </a:r>
            <a:r>
              <a:rPr lang="en-US" sz="3300" dirty="0">
                <a:latin typeface="Century Schoolbook" panose="02040604050505020304" pitchFamily="18" charset="0"/>
              </a:rPr>
              <a:t>, 137 Nev.  Adv. Op. 29 (2021)</a:t>
            </a:r>
          </a:p>
          <a:p>
            <a:pPr marL="0" indent="0">
              <a:buNone/>
            </a:pPr>
            <a:endParaRPr lang="en-US" sz="3300" dirty="0">
              <a:latin typeface="Century Schoolbook" panose="02040604050505020304" pitchFamily="18" charset="0"/>
            </a:endParaRPr>
          </a:p>
          <a:p>
            <a:r>
              <a:rPr lang="en-US" sz="3300" dirty="0">
                <a:latin typeface="Century Schoolbook" panose="02040604050505020304" pitchFamily="18" charset="0"/>
              </a:rPr>
              <a:t>Example:  “If [defendant] knows he's been wronged this entire time by these two cops, how come it never came out once? You know why, because he wasn't being wronged—he was guilty and he knew it.” </a:t>
            </a:r>
            <a:r>
              <a:rPr lang="en-US" sz="3300" i="1" dirty="0">
                <a:latin typeface="Century Schoolbook" panose="02040604050505020304" pitchFamily="18" charset="0"/>
              </a:rPr>
              <a:t>Anderson v. State</a:t>
            </a:r>
            <a:r>
              <a:rPr lang="en-US" sz="3300" dirty="0">
                <a:latin typeface="Century Schoolbook" panose="02040604050505020304" pitchFamily="18" charset="0"/>
              </a:rPr>
              <a:t>, 121 Nev. 511 (2005)</a:t>
            </a:r>
          </a:p>
          <a:p>
            <a:pPr lvl="1"/>
            <a:endParaRPr lang="en-US" sz="2000" dirty="0"/>
          </a:p>
        </p:txBody>
      </p:sp>
    </p:spTree>
    <p:extLst>
      <p:ext uri="{BB962C8B-B14F-4D97-AF65-F5344CB8AC3E}">
        <p14:creationId xmlns:p14="http://schemas.microsoft.com/office/powerpoint/2010/main" val="1286714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DD02-DB17-4169-BE15-E9A53EF36557}"/>
              </a:ext>
            </a:extLst>
          </p:cNvPr>
          <p:cNvSpPr>
            <a:spLocks noGrp="1"/>
          </p:cNvSpPr>
          <p:nvPr>
            <p:ph type="title"/>
          </p:nvPr>
        </p:nvSpPr>
        <p:spPr>
          <a:xfrm>
            <a:off x="1371599" y="294538"/>
            <a:ext cx="9895951" cy="1033669"/>
          </a:xfrm>
        </p:spPr>
        <p:txBody>
          <a:bodyPr>
            <a:noAutofit/>
          </a:bodyPr>
          <a:lstStyle/>
          <a:p>
            <a:r>
              <a:rPr lang="en-US" sz="3600" dirty="0">
                <a:solidFill>
                  <a:srgbClr val="FFFFFF"/>
                </a:solidFill>
                <a:latin typeface="Century Schoolbook" panose="02040604050505020304" pitchFamily="18" charset="0"/>
              </a:rPr>
              <a:t>Don’t Comment Directly or Indirectly On Post-Arrest Silence/Failure to Testify:</a:t>
            </a:r>
          </a:p>
        </p:txBody>
      </p:sp>
      <p:sp>
        <p:nvSpPr>
          <p:cNvPr id="3" name="Content Placeholder 2">
            <a:extLst>
              <a:ext uri="{FF2B5EF4-FFF2-40B4-BE49-F238E27FC236}">
                <a16:creationId xmlns:a16="http://schemas.microsoft.com/office/drawing/2014/main" id="{373B45D5-5CE4-4A16-AD30-851F881AC328}"/>
              </a:ext>
            </a:extLst>
          </p:cNvPr>
          <p:cNvSpPr>
            <a:spLocks noGrp="1"/>
          </p:cNvSpPr>
          <p:nvPr>
            <p:ph sz="quarter" idx="1"/>
          </p:nvPr>
        </p:nvSpPr>
        <p:spPr>
          <a:xfrm>
            <a:off x="1371599" y="2318197"/>
            <a:ext cx="9724031" cy="3683358"/>
          </a:xfrm>
        </p:spPr>
        <p:txBody>
          <a:bodyPr anchor="ctr">
            <a:normAutofit/>
          </a:bodyPr>
          <a:lstStyle/>
          <a:p>
            <a:r>
              <a:rPr lang="en-US" dirty="0">
                <a:latin typeface="Century Schoolbook" panose="02040604050505020304" pitchFamily="18" charset="0"/>
              </a:rPr>
              <a:t>“If we have to speculate and guess about what really happened in this case, whose fault is it if we don't know the facts in this case?” </a:t>
            </a:r>
            <a:r>
              <a:rPr lang="en-US" i="1" dirty="0">
                <a:latin typeface="Century Schoolbook" panose="02040604050505020304" pitchFamily="18" charset="0"/>
              </a:rPr>
              <a:t>Harkness v. State</a:t>
            </a:r>
            <a:r>
              <a:rPr lang="en-US" dirty="0">
                <a:latin typeface="Century Schoolbook" panose="02040604050505020304" pitchFamily="18" charset="0"/>
              </a:rPr>
              <a:t>, 107 Nev. 800, 803, 820 P.2d 759, 761 (1991).</a:t>
            </a:r>
          </a:p>
          <a:p>
            <a:endParaRPr lang="en-US" dirty="0">
              <a:latin typeface="Century Schoolbook" panose="02040604050505020304" pitchFamily="18" charset="0"/>
            </a:endParaRPr>
          </a:p>
          <a:p>
            <a:endParaRPr lang="en-US" dirty="0">
              <a:latin typeface="Century Schoolbook" panose="02040604050505020304" pitchFamily="18" charset="0"/>
            </a:endParaRP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2502461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DD02-DB17-4169-BE15-E9A53EF36557}"/>
              </a:ext>
            </a:extLst>
          </p:cNvPr>
          <p:cNvSpPr>
            <a:spLocks noGrp="1"/>
          </p:cNvSpPr>
          <p:nvPr>
            <p:ph type="title"/>
          </p:nvPr>
        </p:nvSpPr>
        <p:spPr>
          <a:xfrm>
            <a:off x="1371599" y="294538"/>
            <a:ext cx="9895951" cy="1033669"/>
          </a:xfrm>
        </p:spPr>
        <p:txBody>
          <a:bodyPr>
            <a:noAutofit/>
          </a:bodyPr>
          <a:lstStyle/>
          <a:p>
            <a:r>
              <a:rPr lang="en-US" sz="3600" dirty="0">
                <a:solidFill>
                  <a:srgbClr val="FFFFFF"/>
                </a:solidFill>
                <a:latin typeface="Century Schoolbook" panose="02040604050505020304" pitchFamily="18" charset="0"/>
              </a:rPr>
              <a:t>Don’t Comment Directly or Indirectly On Post-Arrest Silence/Failure to Testify:</a:t>
            </a:r>
          </a:p>
        </p:txBody>
      </p:sp>
      <p:sp>
        <p:nvSpPr>
          <p:cNvPr id="3" name="Content Placeholder 2">
            <a:extLst>
              <a:ext uri="{FF2B5EF4-FFF2-40B4-BE49-F238E27FC236}">
                <a16:creationId xmlns:a16="http://schemas.microsoft.com/office/drawing/2014/main" id="{373B45D5-5CE4-4A16-AD30-851F881AC328}"/>
              </a:ext>
            </a:extLst>
          </p:cNvPr>
          <p:cNvSpPr>
            <a:spLocks noGrp="1"/>
          </p:cNvSpPr>
          <p:nvPr>
            <p:ph sz="quarter" idx="1"/>
          </p:nvPr>
        </p:nvSpPr>
        <p:spPr>
          <a:xfrm>
            <a:off x="550607" y="1885279"/>
            <a:ext cx="10545024" cy="4116276"/>
          </a:xfrm>
        </p:spPr>
        <p:txBody>
          <a:bodyPr anchor="ctr">
            <a:normAutofit fontScale="85000" lnSpcReduction="10000"/>
          </a:bodyPr>
          <a:lstStyle/>
          <a:p>
            <a:endParaRPr lang="en-US" dirty="0">
              <a:latin typeface="Century Schoolbook" panose="02040604050505020304" pitchFamily="18" charset="0"/>
            </a:endParaRPr>
          </a:p>
          <a:p>
            <a:endParaRPr lang="en-US" dirty="0">
              <a:latin typeface="Century Schoolbook" panose="02040604050505020304" pitchFamily="18" charset="0"/>
            </a:endParaRPr>
          </a:p>
          <a:p>
            <a:pPr marL="0" indent="0">
              <a:buNone/>
            </a:pPr>
            <a:r>
              <a:rPr lang="en-US" dirty="0">
                <a:latin typeface="Century Schoolbook" panose="02040604050505020304" pitchFamily="18" charset="0"/>
              </a:rPr>
              <a:t>“They don't have to say anything. They could just sit here and rap, rap, rap and complain about the bad law enforcement and fit their story to ours because we got to go first. You got to keep that in mind.</a:t>
            </a:r>
          </a:p>
          <a:p>
            <a:pPr marL="0" indent="0">
              <a:buNone/>
            </a:pPr>
            <a:r>
              <a:rPr lang="en-US" dirty="0">
                <a:latin typeface="Century Schoolbook" panose="02040604050505020304" pitchFamily="18" charset="0"/>
              </a:rPr>
              <a:t>How many times did Beverly Blair say different things? She was interrogated by </a:t>
            </a:r>
            <a:r>
              <a:rPr lang="en-US" dirty="0" err="1">
                <a:latin typeface="Century Schoolbook" panose="02040604050505020304" pitchFamily="18" charset="0"/>
              </a:rPr>
              <a:t>Flud</a:t>
            </a:r>
            <a:r>
              <a:rPr lang="en-US" dirty="0">
                <a:latin typeface="Century Schoolbook" panose="02040604050505020304" pitchFamily="18" charset="0"/>
              </a:rPr>
              <a:t>, I believe Adams, I believe the other people and she had some discrepancies.</a:t>
            </a:r>
          </a:p>
          <a:p>
            <a:pPr marL="0" indent="0">
              <a:buNone/>
            </a:pPr>
            <a:r>
              <a:rPr lang="en-US" dirty="0">
                <a:latin typeface="Century Schoolbook" panose="02040604050505020304" pitchFamily="18" charset="0"/>
              </a:rPr>
              <a:t>How many times was </a:t>
            </a:r>
            <a:r>
              <a:rPr lang="en-US" dirty="0" err="1">
                <a:latin typeface="Century Schoolbook" panose="02040604050505020304" pitchFamily="18" charset="0"/>
              </a:rPr>
              <a:t>Aesoph</a:t>
            </a:r>
            <a:r>
              <a:rPr lang="en-US" dirty="0">
                <a:latin typeface="Century Schoolbook" panose="02040604050505020304" pitchFamily="18" charset="0"/>
              </a:rPr>
              <a:t> interviewed? Any guesses? Zero.”</a:t>
            </a:r>
          </a:p>
          <a:p>
            <a:pPr marL="0" indent="0">
              <a:buNone/>
            </a:pPr>
            <a:endParaRPr lang="en-US" dirty="0">
              <a:latin typeface="Century Schoolbook" panose="02040604050505020304" pitchFamily="18" charset="0"/>
            </a:endParaRPr>
          </a:p>
          <a:p>
            <a:pPr marL="0" indent="0">
              <a:buNone/>
            </a:pPr>
            <a:r>
              <a:rPr lang="en-US" i="1" dirty="0" err="1">
                <a:latin typeface="Century Schoolbook" panose="02040604050505020304" pitchFamily="18" charset="0"/>
              </a:rPr>
              <a:t>Aesoph</a:t>
            </a:r>
            <a:r>
              <a:rPr lang="en-US" i="1" dirty="0">
                <a:latin typeface="Century Schoolbook" panose="02040604050505020304" pitchFamily="18" charset="0"/>
              </a:rPr>
              <a:t> v. State</a:t>
            </a:r>
            <a:r>
              <a:rPr lang="en-US" dirty="0">
                <a:latin typeface="Century Schoolbook" panose="02040604050505020304" pitchFamily="18" charset="0"/>
              </a:rPr>
              <a:t>, 102 Nev. 316 (1986).</a:t>
            </a:r>
          </a:p>
          <a:p>
            <a:pPr marL="0" indent="0">
              <a:buNone/>
            </a:pPr>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944691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0F485F-B561-4F59-8C32-05A85E154BDB}"/>
              </a:ext>
            </a:extLst>
          </p:cNvPr>
          <p:cNvSpPr>
            <a:spLocks noGrp="1"/>
          </p:cNvSpPr>
          <p:nvPr>
            <p:ph type="title"/>
          </p:nvPr>
        </p:nvSpPr>
        <p:spPr>
          <a:xfrm>
            <a:off x="1371599" y="294538"/>
            <a:ext cx="9895951" cy="1033669"/>
          </a:xfrm>
        </p:spPr>
        <p:txBody>
          <a:bodyPr>
            <a:normAutofit fontScale="90000"/>
          </a:bodyPr>
          <a:lstStyle/>
          <a:p>
            <a:pPr algn="ctr"/>
            <a:r>
              <a:rPr lang="en-US" sz="3700" dirty="0">
                <a:solidFill>
                  <a:srgbClr val="FFFFFF"/>
                </a:solidFill>
                <a:latin typeface="Century Schoolbook" panose="02040604050505020304" pitchFamily="18" charset="0"/>
              </a:rPr>
              <a:t>Don’t Comment Directly or Indirectly On Post-Arrest Silence/Failure to Testify:</a:t>
            </a:r>
          </a:p>
        </p:txBody>
      </p:sp>
      <p:sp>
        <p:nvSpPr>
          <p:cNvPr id="3" name="Content Placeholder 2">
            <a:extLst>
              <a:ext uri="{FF2B5EF4-FFF2-40B4-BE49-F238E27FC236}">
                <a16:creationId xmlns:a16="http://schemas.microsoft.com/office/drawing/2014/main" id="{C59166AE-C372-438A-8AAC-C4E3781B4EE5}"/>
              </a:ext>
            </a:extLst>
          </p:cNvPr>
          <p:cNvSpPr>
            <a:spLocks noGrp="1"/>
          </p:cNvSpPr>
          <p:nvPr>
            <p:ph sz="quarter" idx="1"/>
          </p:nvPr>
        </p:nvSpPr>
        <p:spPr>
          <a:xfrm>
            <a:off x="286603" y="1885280"/>
            <a:ext cx="11559654" cy="4389230"/>
          </a:xfrm>
        </p:spPr>
        <p:txBody>
          <a:bodyPr anchor="ctr">
            <a:noAutofit/>
          </a:bodyPr>
          <a:lstStyle/>
          <a:p>
            <a:pPr marL="0" indent="0">
              <a:buNone/>
            </a:pPr>
            <a:r>
              <a:rPr lang="en-US" dirty="0">
                <a:latin typeface="Century Schoolbook" panose="02040604050505020304" pitchFamily="18" charset="0"/>
              </a:rPr>
              <a:t>	</a:t>
            </a:r>
          </a:p>
          <a:p>
            <a:pPr marL="0" indent="0">
              <a:buNone/>
            </a:pPr>
            <a:r>
              <a:rPr lang="en-US" dirty="0">
                <a:latin typeface="Century Schoolbook" panose="02040604050505020304" pitchFamily="18" charset="0"/>
              </a:rPr>
              <a:t>“Defendant had time in the field, she had time in the car, she had time on the way [to the police station], she had time while she was [at the police station], to explain all the things that she has presented to you today. She didn't do that. Not one of them.</a:t>
            </a:r>
          </a:p>
          <a:p>
            <a:pPr marL="0" indent="0">
              <a:buNone/>
            </a:pPr>
            <a:r>
              <a:rPr lang="en-US" dirty="0">
                <a:latin typeface="Century Schoolbook" panose="02040604050505020304" pitchFamily="18" charset="0"/>
              </a:rPr>
              <a:t>	Deputy Elbert would listen to those. I think it's pretty clear that you would agree that Deputy Elbert would have listened to what she said and he would have given them weight accordingly.”</a:t>
            </a:r>
          </a:p>
          <a:p>
            <a:pPr marL="0" indent="0">
              <a:buNone/>
            </a:pPr>
            <a:endParaRPr lang="en-US" dirty="0">
              <a:latin typeface="Century Schoolbook" panose="02040604050505020304" pitchFamily="18" charset="0"/>
            </a:endParaRPr>
          </a:p>
          <a:p>
            <a:pPr marL="0" indent="0">
              <a:buNone/>
            </a:pPr>
            <a:r>
              <a:rPr lang="en-US" i="1" dirty="0">
                <a:latin typeface="Century Schoolbook" panose="02040604050505020304" pitchFamily="18" charset="0"/>
              </a:rPr>
              <a:t>Angle v. State</a:t>
            </a:r>
            <a:r>
              <a:rPr lang="en-US" dirty="0">
                <a:latin typeface="Century Schoolbook" panose="02040604050505020304" pitchFamily="18" charset="0"/>
              </a:rPr>
              <a:t>, 113 Nev. 757 (1993).</a:t>
            </a:r>
          </a:p>
          <a:p>
            <a:pPr marL="0" indent="0">
              <a:buNone/>
            </a:pPr>
            <a:endParaRPr lang="en-US" dirty="0">
              <a:latin typeface="Century Schoolbook" panose="02040604050505020304" pitchFamily="18" charset="0"/>
            </a:endParaRPr>
          </a:p>
          <a:p>
            <a:pPr marL="0" indent="0">
              <a:buNone/>
            </a:pPr>
            <a:endParaRPr lang="en-US" dirty="0">
              <a:latin typeface="Century Schoolbook" panose="02040604050505020304" pitchFamily="18" charset="0"/>
            </a:endParaRPr>
          </a:p>
        </p:txBody>
      </p:sp>
    </p:spTree>
    <p:extLst>
      <p:ext uri="{BB962C8B-B14F-4D97-AF65-F5344CB8AC3E}">
        <p14:creationId xmlns:p14="http://schemas.microsoft.com/office/powerpoint/2010/main" val="3777637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0F485F-B561-4F59-8C32-05A85E154BDB}"/>
              </a:ext>
            </a:extLst>
          </p:cNvPr>
          <p:cNvSpPr>
            <a:spLocks noGrp="1"/>
          </p:cNvSpPr>
          <p:nvPr>
            <p:ph type="title"/>
          </p:nvPr>
        </p:nvSpPr>
        <p:spPr>
          <a:xfrm>
            <a:off x="1371599" y="294538"/>
            <a:ext cx="9895951" cy="1033669"/>
          </a:xfrm>
        </p:spPr>
        <p:txBody>
          <a:bodyPr>
            <a:normAutofit fontScale="90000"/>
          </a:bodyPr>
          <a:lstStyle/>
          <a:p>
            <a:pPr algn="ctr"/>
            <a:r>
              <a:rPr lang="en-US" sz="3700" dirty="0">
                <a:solidFill>
                  <a:srgbClr val="FFFFFF"/>
                </a:solidFill>
                <a:latin typeface="Century Schoolbook" panose="02040604050505020304" pitchFamily="18" charset="0"/>
              </a:rPr>
              <a:t>Don’t Comment Directly or Indirectly On Post-Arrest Silence/Failure to Testify:</a:t>
            </a:r>
          </a:p>
        </p:txBody>
      </p:sp>
      <p:sp>
        <p:nvSpPr>
          <p:cNvPr id="3" name="Content Placeholder 2">
            <a:extLst>
              <a:ext uri="{FF2B5EF4-FFF2-40B4-BE49-F238E27FC236}">
                <a16:creationId xmlns:a16="http://schemas.microsoft.com/office/drawing/2014/main" id="{C59166AE-C372-438A-8AAC-C4E3781B4EE5}"/>
              </a:ext>
            </a:extLst>
          </p:cNvPr>
          <p:cNvSpPr>
            <a:spLocks noGrp="1"/>
          </p:cNvSpPr>
          <p:nvPr>
            <p:ph sz="quarter" idx="1"/>
          </p:nvPr>
        </p:nvSpPr>
        <p:spPr>
          <a:xfrm>
            <a:off x="286603" y="1885280"/>
            <a:ext cx="11559654" cy="4389230"/>
          </a:xfrm>
        </p:spPr>
        <p:txBody>
          <a:bodyPr anchor="ctr">
            <a:noAutofit/>
          </a:bodyPr>
          <a:lstStyle/>
          <a:p>
            <a:pPr marL="0" indent="0">
              <a:buNone/>
            </a:pPr>
            <a:r>
              <a:rPr lang="en-US" dirty="0">
                <a:latin typeface="Century Schoolbook" panose="02040604050505020304" pitchFamily="18" charset="0"/>
              </a:rPr>
              <a:t>	</a:t>
            </a:r>
          </a:p>
          <a:p>
            <a:pPr marL="0" indent="0">
              <a:buNone/>
            </a:pPr>
            <a:r>
              <a:rPr lang="en-US" dirty="0">
                <a:latin typeface="Century Schoolbook" panose="02040604050505020304" pitchFamily="18" charset="0"/>
              </a:rPr>
              <a:t> </a:t>
            </a:r>
          </a:p>
          <a:p>
            <a:pPr marL="0" indent="0">
              <a:buNone/>
            </a:pPr>
            <a:endParaRPr lang="en-US" dirty="0">
              <a:latin typeface="Century Schoolbook" panose="02040604050505020304" pitchFamily="18" charset="0"/>
            </a:endParaRPr>
          </a:p>
          <a:p>
            <a:pPr marL="0" indent="0">
              <a:buNone/>
            </a:pPr>
            <a:endParaRPr lang="en-US" dirty="0">
              <a:latin typeface="Century Schoolbook" panose="02040604050505020304" pitchFamily="18" charset="0"/>
            </a:endParaRPr>
          </a:p>
        </p:txBody>
      </p:sp>
      <p:sp>
        <p:nvSpPr>
          <p:cNvPr id="11" name="TextBox 10">
            <a:extLst>
              <a:ext uri="{FF2B5EF4-FFF2-40B4-BE49-F238E27FC236}">
                <a16:creationId xmlns:a16="http://schemas.microsoft.com/office/drawing/2014/main" id="{1F560B4D-7729-40E3-9E0E-D0790B2D3033}"/>
              </a:ext>
            </a:extLst>
          </p:cNvPr>
          <p:cNvSpPr txBox="1"/>
          <p:nvPr/>
        </p:nvSpPr>
        <p:spPr>
          <a:xfrm>
            <a:off x="459350" y="1956236"/>
            <a:ext cx="10361055" cy="4524315"/>
          </a:xfrm>
          <a:prstGeom prst="rect">
            <a:avLst/>
          </a:prstGeom>
          <a:noFill/>
        </p:spPr>
        <p:txBody>
          <a:bodyPr wrap="square">
            <a:spAutoFit/>
          </a:bodyPr>
          <a:lstStyle/>
          <a:p>
            <a:r>
              <a:rPr lang="en-US" dirty="0">
                <a:latin typeface="Century Schoolbook" panose="02040604050505020304" pitchFamily="18" charset="0"/>
              </a:rPr>
              <a:t>PROSECUTOR: Did you ever relate to [your parole] officer any of what you've testified to today in this courtroom?</a:t>
            </a:r>
          </a:p>
          <a:p>
            <a:endParaRPr lang="en-US" dirty="0">
              <a:latin typeface="Century Schoolbook" panose="02040604050505020304" pitchFamily="18" charset="0"/>
            </a:endParaRPr>
          </a:p>
          <a:p>
            <a:r>
              <a:rPr lang="en-US" dirty="0">
                <a:latin typeface="Century Schoolbook" panose="02040604050505020304" pitchFamily="18" charset="0"/>
              </a:rPr>
              <a:t>NEAL: No, I did not.</a:t>
            </a:r>
          </a:p>
          <a:p>
            <a:endParaRPr lang="en-US" dirty="0">
              <a:latin typeface="Century Schoolbook" panose="02040604050505020304" pitchFamily="18" charset="0"/>
            </a:endParaRPr>
          </a:p>
          <a:p>
            <a:r>
              <a:rPr lang="en-US" dirty="0">
                <a:latin typeface="Century Schoolbook" panose="02040604050505020304" pitchFamily="18" charset="0"/>
              </a:rPr>
              <a:t>PROSECUTOR: At any time did you tell anyone, Detective </a:t>
            </a:r>
            <a:r>
              <a:rPr lang="en-US" dirty="0" err="1">
                <a:latin typeface="Century Schoolbook" panose="02040604050505020304" pitchFamily="18" charset="0"/>
              </a:rPr>
              <a:t>Yaryan</a:t>
            </a:r>
            <a:r>
              <a:rPr lang="en-US" dirty="0">
                <a:latin typeface="Century Schoolbook" panose="02040604050505020304" pitchFamily="18" charset="0"/>
              </a:rPr>
              <a:t>, Detective Oxhorn, Hunter, Mecham, anyone what happened?</a:t>
            </a:r>
          </a:p>
          <a:p>
            <a:endParaRPr lang="en-US" dirty="0">
              <a:latin typeface="Century Schoolbook" panose="02040604050505020304" pitchFamily="18" charset="0"/>
            </a:endParaRPr>
          </a:p>
          <a:p>
            <a:r>
              <a:rPr lang="en-US" dirty="0">
                <a:latin typeface="Century Schoolbook" panose="02040604050505020304" pitchFamily="18" charset="0"/>
              </a:rPr>
              <a:t>NEAL:  At that time when the forty-eight hours were up, I was under arrest.1 No, I did not tell any officer anything.</a:t>
            </a:r>
          </a:p>
          <a:p>
            <a:endParaRPr lang="en-US" dirty="0">
              <a:latin typeface="Century Schoolbook" panose="02040604050505020304" pitchFamily="18" charset="0"/>
            </a:endParaRPr>
          </a:p>
          <a:p>
            <a:r>
              <a:rPr lang="en-US" dirty="0">
                <a:latin typeface="Century Schoolbook" panose="02040604050505020304" pitchFamily="18" charset="0"/>
              </a:rPr>
              <a:t>PROSECUTOR:  Did you ever tell anyone in law enforcement what you told this jury?</a:t>
            </a:r>
          </a:p>
          <a:p>
            <a:endParaRPr lang="en-US" dirty="0">
              <a:latin typeface="Century Schoolbook" panose="02040604050505020304" pitchFamily="18" charset="0"/>
            </a:endParaRPr>
          </a:p>
          <a:p>
            <a:r>
              <a:rPr lang="en-US" dirty="0">
                <a:latin typeface="Century Schoolbook" panose="02040604050505020304" pitchFamily="18" charset="0"/>
              </a:rPr>
              <a:t> NEAL: No, I did not.</a:t>
            </a:r>
          </a:p>
          <a:p>
            <a:endParaRPr lang="en-US" dirty="0">
              <a:latin typeface="Century Schoolbook" panose="02040604050505020304" pitchFamily="18" charset="0"/>
            </a:endParaRPr>
          </a:p>
          <a:p>
            <a:r>
              <a:rPr lang="en-US" i="1" dirty="0">
                <a:latin typeface="Century Schoolbook" panose="02040604050505020304" pitchFamily="18" charset="0"/>
              </a:rPr>
              <a:t>Neal v. State</a:t>
            </a:r>
            <a:r>
              <a:rPr lang="en-US" dirty="0">
                <a:latin typeface="Century Schoolbook" panose="02040604050505020304" pitchFamily="18" charset="0"/>
              </a:rPr>
              <a:t>, 106 Nev. 23 (1990)</a:t>
            </a:r>
          </a:p>
        </p:txBody>
      </p:sp>
    </p:spTree>
    <p:extLst>
      <p:ext uri="{BB962C8B-B14F-4D97-AF65-F5344CB8AC3E}">
        <p14:creationId xmlns:p14="http://schemas.microsoft.com/office/powerpoint/2010/main" val="2596480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05C8898-04CF-4235-9877-6A22131F611D}"/>
              </a:ext>
            </a:extLst>
          </p:cNvPr>
          <p:cNvPicPr>
            <a:picLocks noChangeAspect="1"/>
          </p:cNvPicPr>
          <p:nvPr/>
        </p:nvPicPr>
        <p:blipFill rotWithShape="1">
          <a:blip r:embed="rId3"/>
          <a:srcRect l="6236"/>
          <a:stretch/>
        </p:blipFill>
        <p:spPr>
          <a:xfrm>
            <a:off x="1" y="10"/>
            <a:ext cx="9669642" cy="6857990"/>
          </a:xfrm>
          <a:prstGeom prst="rect">
            <a:avLst/>
          </a:prstGeom>
        </p:spPr>
      </p:pic>
      <p:sp>
        <p:nvSpPr>
          <p:cNvPr id="109" name="Rectangle 10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4EFC0-05A8-40E1-931E-ED7FB78AB313}"/>
              </a:ext>
            </a:extLst>
          </p:cNvPr>
          <p:cNvSpPr>
            <a:spLocks noGrp="1"/>
          </p:cNvSpPr>
          <p:nvPr>
            <p:ph type="title"/>
          </p:nvPr>
        </p:nvSpPr>
        <p:spPr>
          <a:xfrm>
            <a:off x="7531610" y="365125"/>
            <a:ext cx="3822189" cy="1899912"/>
          </a:xfrm>
        </p:spPr>
        <p:txBody>
          <a:bodyPr vert="horz" lIns="91440" tIns="45720" rIns="91440" bIns="45720" rtlCol="0">
            <a:normAutofit/>
          </a:bodyPr>
          <a:lstStyle/>
          <a:p>
            <a:r>
              <a:rPr lang="en-US" sz="4000"/>
              <a:t> </a:t>
            </a:r>
          </a:p>
        </p:txBody>
      </p:sp>
      <p:sp>
        <p:nvSpPr>
          <p:cNvPr id="3" name="Content Placeholder 2">
            <a:extLst>
              <a:ext uri="{FF2B5EF4-FFF2-40B4-BE49-F238E27FC236}">
                <a16:creationId xmlns:a16="http://schemas.microsoft.com/office/drawing/2014/main" id="{B8D86B08-97A2-4BC5-BBB5-D63273D9C646}"/>
              </a:ext>
            </a:extLst>
          </p:cNvPr>
          <p:cNvSpPr>
            <a:spLocks noGrp="1"/>
          </p:cNvSpPr>
          <p:nvPr>
            <p:ph sz="quarter" idx="1"/>
          </p:nvPr>
        </p:nvSpPr>
        <p:spPr>
          <a:xfrm>
            <a:off x="7531610" y="2434201"/>
            <a:ext cx="3822189" cy="3742762"/>
          </a:xfrm>
        </p:spPr>
        <p:txBody>
          <a:bodyPr vert="horz" lIns="91440" tIns="45720" rIns="91440" bIns="45720" rtlCol="0">
            <a:normAutofit fontScale="92500" lnSpcReduction="10000"/>
          </a:bodyPr>
          <a:lstStyle/>
          <a:p>
            <a:pPr marL="0" indent="0">
              <a:buNone/>
            </a:pPr>
            <a:r>
              <a:rPr lang="en-US" sz="4000" dirty="0">
                <a:latin typeface="Century Schoolbook" panose="02040604050505020304" pitchFamily="18" charset="0"/>
              </a:rPr>
              <a:t> </a:t>
            </a:r>
            <a:r>
              <a:rPr lang="en-US" sz="4000" b="1" dirty="0">
                <a:latin typeface="Century Schoolbook" panose="02040604050505020304" pitchFamily="18" charset="0"/>
              </a:rPr>
              <a:t>A LOT CAN GO WRONG IN TRIAL. </a:t>
            </a:r>
          </a:p>
          <a:p>
            <a:pPr marL="0" indent="0">
              <a:buNone/>
            </a:pPr>
            <a:endParaRPr lang="en-US" sz="4000" b="1" dirty="0">
              <a:latin typeface="Century Schoolbook" panose="02040604050505020304" pitchFamily="18" charset="0"/>
            </a:endParaRPr>
          </a:p>
          <a:p>
            <a:pPr marL="0" indent="0">
              <a:buNone/>
            </a:pPr>
            <a:r>
              <a:rPr lang="en-US" sz="4000" b="1" dirty="0">
                <a:latin typeface="Century Schoolbook" panose="02040604050505020304" pitchFamily="18" charset="0"/>
              </a:rPr>
              <a:t> CONTROL WHAT YOU CAN. </a:t>
            </a:r>
          </a:p>
        </p:txBody>
      </p:sp>
    </p:spTree>
    <p:extLst>
      <p:ext uri="{BB962C8B-B14F-4D97-AF65-F5344CB8AC3E}">
        <p14:creationId xmlns:p14="http://schemas.microsoft.com/office/powerpoint/2010/main" val="24208136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0F485F-B561-4F59-8C32-05A85E154BDB}"/>
              </a:ext>
            </a:extLst>
          </p:cNvPr>
          <p:cNvSpPr>
            <a:spLocks noGrp="1"/>
          </p:cNvSpPr>
          <p:nvPr>
            <p:ph type="title"/>
          </p:nvPr>
        </p:nvSpPr>
        <p:spPr>
          <a:xfrm>
            <a:off x="1371599" y="294538"/>
            <a:ext cx="9895951" cy="1033669"/>
          </a:xfrm>
        </p:spPr>
        <p:txBody>
          <a:bodyPr>
            <a:normAutofit fontScale="90000"/>
          </a:bodyPr>
          <a:lstStyle/>
          <a:p>
            <a:pPr algn="ctr"/>
            <a:r>
              <a:rPr lang="en-US" sz="3700" dirty="0">
                <a:solidFill>
                  <a:srgbClr val="FFFFFF"/>
                </a:solidFill>
                <a:latin typeface="Century Schoolbook" panose="02040604050505020304" pitchFamily="18" charset="0"/>
              </a:rPr>
              <a:t>Don’t Comment Directly or Indirectly On Post-Arrest Silence/Failure to Testify:</a:t>
            </a:r>
          </a:p>
        </p:txBody>
      </p:sp>
      <p:sp>
        <p:nvSpPr>
          <p:cNvPr id="3" name="Content Placeholder 2">
            <a:extLst>
              <a:ext uri="{FF2B5EF4-FFF2-40B4-BE49-F238E27FC236}">
                <a16:creationId xmlns:a16="http://schemas.microsoft.com/office/drawing/2014/main" id="{C59166AE-C372-438A-8AAC-C4E3781B4EE5}"/>
              </a:ext>
            </a:extLst>
          </p:cNvPr>
          <p:cNvSpPr>
            <a:spLocks noGrp="1"/>
          </p:cNvSpPr>
          <p:nvPr>
            <p:ph sz="quarter" idx="1"/>
          </p:nvPr>
        </p:nvSpPr>
        <p:spPr>
          <a:xfrm>
            <a:off x="286603" y="1885280"/>
            <a:ext cx="11559654" cy="4389230"/>
          </a:xfrm>
        </p:spPr>
        <p:txBody>
          <a:bodyPr anchor="ctr">
            <a:noAutofit/>
          </a:bodyPr>
          <a:lstStyle/>
          <a:p>
            <a:pPr marL="0" indent="0">
              <a:buNone/>
            </a:pPr>
            <a:r>
              <a:rPr lang="en-US" dirty="0">
                <a:latin typeface="Century Schoolbook" panose="02040604050505020304" pitchFamily="18" charset="0"/>
              </a:rPr>
              <a:t>	</a:t>
            </a:r>
          </a:p>
          <a:p>
            <a:pPr marL="0" indent="0">
              <a:buNone/>
            </a:pPr>
            <a:r>
              <a:rPr lang="en-US" dirty="0">
                <a:latin typeface="Century Schoolbook" panose="02040604050505020304" pitchFamily="18" charset="0"/>
              </a:rPr>
              <a:t> </a:t>
            </a:r>
          </a:p>
          <a:p>
            <a:pPr marL="0" indent="0">
              <a:buNone/>
            </a:pPr>
            <a:endParaRPr lang="en-US" dirty="0">
              <a:latin typeface="Century Schoolbook" panose="02040604050505020304" pitchFamily="18" charset="0"/>
            </a:endParaRPr>
          </a:p>
          <a:p>
            <a:pPr marL="0" indent="0">
              <a:buNone/>
            </a:pPr>
            <a:endParaRPr lang="en-US" dirty="0">
              <a:latin typeface="Century Schoolbook" panose="02040604050505020304" pitchFamily="18" charset="0"/>
            </a:endParaRPr>
          </a:p>
        </p:txBody>
      </p:sp>
      <p:sp>
        <p:nvSpPr>
          <p:cNvPr id="11" name="TextBox 10">
            <a:extLst>
              <a:ext uri="{FF2B5EF4-FFF2-40B4-BE49-F238E27FC236}">
                <a16:creationId xmlns:a16="http://schemas.microsoft.com/office/drawing/2014/main" id="{1F560B4D-7729-40E3-9E0E-D0790B2D3033}"/>
              </a:ext>
            </a:extLst>
          </p:cNvPr>
          <p:cNvSpPr txBox="1"/>
          <p:nvPr/>
        </p:nvSpPr>
        <p:spPr>
          <a:xfrm>
            <a:off x="459350" y="1956236"/>
            <a:ext cx="10361055" cy="1754326"/>
          </a:xfrm>
          <a:prstGeom prst="rect">
            <a:avLst/>
          </a:prstGeom>
          <a:noFill/>
        </p:spPr>
        <p:txBody>
          <a:bodyPr wrap="square">
            <a:spAutoFit/>
          </a:bodyPr>
          <a:lstStyle/>
          <a:p>
            <a:r>
              <a:rPr lang="en-US" i="1" dirty="0">
                <a:latin typeface="Century Schoolbook" panose="02040604050505020304" pitchFamily="18" charset="0"/>
              </a:rPr>
              <a:t>Murray v. State</a:t>
            </a:r>
            <a:r>
              <a:rPr lang="en-US" dirty="0">
                <a:latin typeface="Century Schoolbook" panose="02040604050505020304" pitchFamily="18" charset="0"/>
              </a:rPr>
              <a:t>, 105 Nev. 570 (1989): </a:t>
            </a:r>
          </a:p>
          <a:p>
            <a:endParaRPr lang="en-US" dirty="0">
              <a:latin typeface="Century Schoolbook" panose="02040604050505020304" pitchFamily="18" charset="0"/>
            </a:endParaRPr>
          </a:p>
          <a:p>
            <a:r>
              <a:rPr lang="en-US" dirty="0">
                <a:latin typeface="Century Schoolbook" panose="02040604050505020304" pitchFamily="18" charset="0"/>
              </a:rPr>
              <a:t>During closing argument, the prosecutor suggested that the only reason Murray's story seemed at all credible was because Murray could remain silent during trial and listen to the testimony of other witnesses; then Murray could fabricate a story consistent with the other testimony before he had to testify. </a:t>
            </a:r>
          </a:p>
        </p:txBody>
      </p:sp>
    </p:spTree>
    <p:extLst>
      <p:ext uri="{BB962C8B-B14F-4D97-AF65-F5344CB8AC3E}">
        <p14:creationId xmlns:p14="http://schemas.microsoft.com/office/powerpoint/2010/main" val="2939279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0F485F-B561-4F59-8C32-05A85E154BDB}"/>
              </a:ext>
            </a:extLst>
          </p:cNvPr>
          <p:cNvSpPr>
            <a:spLocks noGrp="1"/>
          </p:cNvSpPr>
          <p:nvPr>
            <p:ph type="title"/>
          </p:nvPr>
        </p:nvSpPr>
        <p:spPr>
          <a:xfrm>
            <a:off x="1371599" y="294538"/>
            <a:ext cx="9895951" cy="1033669"/>
          </a:xfrm>
        </p:spPr>
        <p:txBody>
          <a:bodyPr>
            <a:normAutofit fontScale="90000"/>
          </a:bodyPr>
          <a:lstStyle/>
          <a:p>
            <a:pPr algn="ctr"/>
            <a:r>
              <a:rPr lang="en-US" sz="3700" dirty="0">
                <a:solidFill>
                  <a:srgbClr val="FFFFFF"/>
                </a:solidFill>
                <a:latin typeface="Century Schoolbook" panose="02040604050505020304" pitchFamily="18" charset="0"/>
              </a:rPr>
              <a:t>Avoid Injecting Personal Opinions </a:t>
            </a:r>
            <a:br>
              <a:rPr lang="en-US" sz="3700" dirty="0">
                <a:solidFill>
                  <a:srgbClr val="FFFFFF"/>
                </a:solidFill>
                <a:latin typeface="Century Schoolbook" panose="02040604050505020304" pitchFamily="18" charset="0"/>
              </a:rPr>
            </a:br>
            <a:r>
              <a:rPr lang="en-US" sz="3700" dirty="0">
                <a:solidFill>
                  <a:srgbClr val="FFFFFF"/>
                </a:solidFill>
                <a:latin typeface="Century Schoolbook" panose="02040604050505020304" pitchFamily="18" charset="0"/>
              </a:rPr>
              <a:t>Regarding Guilt </a:t>
            </a:r>
          </a:p>
        </p:txBody>
      </p:sp>
      <p:sp>
        <p:nvSpPr>
          <p:cNvPr id="3" name="Content Placeholder 2">
            <a:extLst>
              <a:ext uri="{FF2B5EF4-FFF2-40B4-BE49-F238E27FC236}">
                <a16:creationId xmlns:a16="http://schemas.microsoft.com/office/drawing/2014/main" id="{C59166AE-C372-438A-8AAC-C4E3781B4EE5}"/>
              </a:ext>
            </a:extLst>
          </p:cNvPr>
          <p:cNvSpPr>
            <a:spLocks noGrp="1"/>
          </p:cNvSpPr>
          <p:nvPr>
            <p:ph sz="quarter" idx="1"/>
          </p:nvPr>
        </p:nvSpPr>
        <p:spPr>
          <a:xfrm>
            <a:off x="286603" y="1885280"/>
            <a:ext cx="11559654" cy="4389230"/>
          </a:xfrm>
        </p:spPr>
        <p:txBody>
          <a:bodyPr anchor="ctr">
            <a:noAutofit/>
          </a:bodyPr>
          <a:lstStyle/>
          <a:p>
            <a:r>
              <a:rPr lang="en-US" dirty="0">
                <a:latin typeface="Century Schoolbook" panose="02040604050505020304" pitchFamily="18" charset="0"/>
              </a:rPr>
              <a:t>Don’t tell the jury that a defendant could have been charged with additional, uncharged crimes. </a:t>
            </a:r>
            <a:r>
              <a:rPr lang="en-US" i="1" dirty="0">
                <a:latin typeface="Century Schoolbook" panose="02040604050505020304" pitchFamily="18" charset="0"/>
              </a:rPr>
              <a:t>Hudson v. State,</a:t>
            </a:r>
            <a:r>
              <a:rPr lang="en-US" dirty="0">
                <a:latin typeface="Century Schoolbook" panose="02040604050505020304" pitchFamily="18" charset="0"/>
              </a:rPr>
              <a:t> 502 P.3d 734 (Table)(Nev. App. 2022).</a:t>
            </a:r>
          </a:p>
          <a:p>
            <a:endParaRPr lang="en-US" dirty="0">
              <a:latin typeface="Century Schoolbook" panose="02040604050505020304" pitchFamily="18" charset="0"/>
            </a:endParaRPr>
          </a:p>
          <a:p>
            <a:r>
              <a:rPr lang="en-US" dirty="0">
                <a:latin typeface="Century Schoolbook" panose="02040604050505020304" pitchFamily="18" charset="0"/>
              </a:rPr>
              <a:t>“There’s no doubt he’s guilty.  This is a parent’s worst nightmare.  Make them feel better. Thank you.” </a:t>
            </a:r>
            <a:r>
              <a:rPr lang="en-US" i="1" dirty="0" err="1">
                <a:latin typeface="Century Schoolbook" panose="02040604050505020304" pitchFamily="18" charset="0"/>
              </a:rPr>
              <a:t>Pantano</a:t>
            </a:r>
            <a:r>
              <a:rPr lang="en-US" i="1" dirty="0">
                <a:latin typeface="Century Schoolbook" panose="02040604050505020304" pitchFamily="18" charset="0"/>
              </a:rPr>
              <a:t> v. State</a:t>
            </a:r>
            <a:r>
              <a:rPr lang="en-US" dirty="0">
                <a:latin typeface="Century Schoolbook" panose="02040604050505020304" pitchFamily="18" charset="0"/>
              </a:rPr>
              <a:t>, 122 </a:t>
            </a:r>
            <a:r>
              <a:rPr lang="en-US" dirty="0" err="1">
                <a:latin typeface="Century Schoolbook" panose="02040604050505020304" pitchFamily="18" charset="0"/>
              </a:rPr>
              <a:t>nev.</a:t>
            </a:r>
            <a:r>
              <a:rPr lang="en-US" dirty="0">
                <a:latin typeface="Century Schoolbook" panose="02040604050505020304" pitchFamily="18" charset="0"/>
              </a:rPr>
              <a:t> 782 (2006).</a:t>
            </a:r>
          </a:p>
          <a:p>
            <a:endParaRPr lang="en-US" dirty="0">
              <a:latin typeface="Century Schoolbook" panose="02040604050505020304" pitchFamily="18" charset="0"/>
            </a:endParaRPr>
          </a:p>
          <a:p>
            <a:r>
              <a:rPr lang="en-US" dirty="0">
                <a:latin typeface="Century Schoolbook" panose="02040604050505020304" pitchFamily="18" charset="0"/>
              </a:rPr>
              <a:t>Inviting jurors to feel “good” about convicting defendants who shoot police officers. </a:t>
            </a:r>
            <a:r>
              <a:rPr lang="en-US" i="1" dirty="0">
                <a:latin typeface="Century Schoolbook" panose="02040604050505020304" pitchFamily="18" charset="0"/>
              </a:rPr>
              <a:t>Turner v. State</a:t>
            </a:r>
            <a:r>
              <a:rPr lang="en-US" dirty="0">
                <a:latin typeface="Century Schoolbook" panose="02040604050505020304" pitchFamily="18" charset="0"/>
              </a:rPr>
              <a:t>, 136 Nev. Op. 62 (2020).</a:t>
            </a:r>
          </a:p>
        </p:txBody>
      </p:sp>
    </p:spTree>
    <p:extLst>
      <p:ext uri="{BB962C8B-B14F-4D97-AF65-F5344CB8AC3E}">
        <p14:creationId xmlns:p14="http://schemas.microsoft.com/office/powerpoint/2010/main" val="3335470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latin typeface="Century Schoolbook" panose="02040604050505020304" pitchFamily="18" charset="0"/>
              </a:rPr>
              <a:t>Don’t disparage legitimate defense tactics or belittle defense counsel.</a:t>
            </a:r>
            <a:br>
              <a:rPr lang="en-US" sz="4000" dirty="0">
                <a:solidFill>
                  <a:srgbClr val="FFFFFF"/>
                </a:solidFill>
                <a:latin typeface="Century Schoolbook" panose="02040604050505020304" pitchFamily="18" charset="0"/>
              </a:rPr>
            </a:br>
            <a:endParaRPr lang="en-US" sz="4000" dirty="0">
              <a:solidFill>
                <a:srgbClr val="FFFFFF"/>
              </a:solidFill>
              <a:latin typeface="Century Schoolbook" panose="02040604050505020304" pitchFamily="18" charset="0"/>
            </a:endParaRPr>
          </a:p>
        </p:txBody>
      </p:sp>
      <p:sp>
        <p:nvSpPr>
          <p:cNvPr id="3" name="Content Placeholder 2"/>
          <p:cNvSpPr>
            <a:spLocks noGrp="1"/>
          </p:cNvSpPr>
          <p:nvPr>
            <p:ph sz="quarter" idx="1"/>
          </p:nvPr>
        </p:nvSpPr>
        <p:spPr>
          <a:xfrm>
            <a:off x="5687122" y="10141"/>
            <a:ext cx="5678484" cy="6727875"/>
          </a:xfrm>
        </p:spPr>
        <p:txBody>
          <a:bodyPr anchor="ctr">
            <a:normAutofit/>
          </a:bodyPr>
          <a:lstStyle/>
          <a:p>
            <a:endParaRPr lang="en-US" sz="2000" dirty="0"/>
          </a:p>
          <a:p>
            <a:pPr marL="457200" lvl="1" indent="0">
              <a:buNone/>
            </a:pPr>
            <a:r>
              <a:rPr lang="en-US" sz="2000" dirty="0">
                <a:latin typeface="Century Schoolbook" panose="02040604050505020304" pitchFamily="18" charset="0"/>
              </a:rPr>
              <a:t>“Keep your eye on the ball. The defense is holding the ball in the dirt. They want you to be distracted from what the issue *898 is, look away from the crime that was committed. They want you to look back 20 years, as if somehow that mitigates what happened two years ago on the 4th of July.</a:t>
            </a:r>
          </a:p>
          <a:p>
            <a:pPr marL="457200" lvl="1" indent="0">
              <a:buNone/>
            </a:pPr>
            <a:endParaRPr lang="en-US" sz="2000" dirty="0">
              <a:latin typeface="Century Schoolbook" panose="02040604050505020304" pitchFamily="18" charset="0"/>
            </a:endParaRPr>
          </a:p>
          <a:p>
            <a:pPr marL="457200" lvl="1" indent="0">
              <a:buNone/>
            </a:pPr>
            <a:r>
              <a:rPr lang="en-US" sz="2000" dirty="0">
                <a:latin typeface="Century Schoolbook" panose="02040604050505020304" pitchFamily="18" charset="0"/>
              </a:rPr>
              <a:t>James Thurber said: You can fool most of the people all the time.</a:t>
            </a:r>
          </a:p>
          <a:p>
            <a:pPr marL="457200" lvl="1" indent="0">
              <a:buNone/>
            </a:pPr>
            <a:endParaRPr lang="en-US" sz="2000" dirty="0">
              <a:latin typeface="Century Schoolbook" panose="02040604050505020304" pitchFamily="18" charset="0"/>
            </a:endParaRPr>
          </a:p>
          <a:p>
            <a:pPr marL="457200" lvl="1" indent="0">
              <a:buNone/>
            </a:pPr>
            <a:r>
              <a:rPr lang="en-US" sz="2000" dirty="0">
                <a:latin typeface="Century Schoolbook" panose="02040604050505020304" pitchFamily="18" charset="0"/>
              </a:rPr>
              <a:t>Do not be fooled. What we have had here is a very creative argument. What we've had here this last week has been an infomercial: Buy this product.”</a:t>
            </a:r>
          </a:p>
          <a:p>
            <a:pPr marL="457200" lvl="1" indent="0">
              <a:buNone/>
            </a:pPr>
            <a:endParaRPr lang="en-US" sz="2000" dirty="0">
              <a:latin typeface="Century Schoolbook" panose="02040604050505020304" pitchFamily="18" charset="0"/>
            </a:endParaRPr>
          </a:p>
          <a:p>
            <a:pPr marL="457200" lvl="1" indent="0">
              <a:buNone/>
            </a:pPr>
            <a:r>
              <a:rPr lang="en-US" sz="2000" i="1" dirty="0">
                <a:latin typeface="Century Schoolbook" panose="02040604050505020304" pitchFamily="18" charset="0"/>
              </a:rPr>
              <a:t>Butler v. State</a:t>
            </a:r>
            <a:r>
              <a:rPr lang="en-US" sz="2000" dirty="0">
                <a:latin typeface="Century Schoolbook" panose="02040604050505020304" pitchFamily="18" charset="0"/>
              </a:rPr>
              <a:t>, 120 Nev. 879 (2004)</a:t>
            </a:r>
          </a:p>
        </p:txBody>
      </p:sp>
    </p:spTree>
    <p:extLst>
      <p:ext uri="{BB962C8B-B14F-4D97-AF65-F5344CB8AC3E}">
        <p14:creationId xmlns:p14="http://schemas.microsoft.com/office/powerpoint/2010/main" val="726402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latin typeface="Century Schoolbook" panose="02040604050505020304" pitchFamily="18" charset="0"/>
              </a:rPr>
              <a:t>Don’t disparage legitimate defense tactics or belittle defense counsel.</a:t>
            </a:r>
            <a:br>
              <a:rPr lang="en-US" sz="4000" dirty="0">
                <a:solidFill>
                  <a:srgbClr val="FFFFFF"/>
                </a:solidFill>
                <a:latin typeface="Century Schoolbook" panose="02040604050505020304" pitchFamily="18" charset="0"/>
              </a:rPr>
            </a:br>
            <a:endParaRPr lang="en-US" sz="4000" dirty="0">
              <a:solidFill>
                <a:srgbClr val="FFFFFF"/>
              </a:solidFill>
              <a:latin typeface="Century Schoolbook" panose="02040604050505020304" pitchFamily="18" charset="0"/>
            </a:endParaRPr>
          </a:p>
        </p:txBody>
      </p:sp>
      <p:sp>
        <p:nvSpPr>
          <p:cNvPr id="3" name="Content Placeholder 2"/>
          <p:cNvSpPr>
            <a:spLocks noGrp="1"/>
          </p:cNvSpPr>
          <p:nvPr>
            <p:ph sz="quarter" idx="1"/>
          </p:nvPr>
        </p:nvSpPr>
        <p:spPr>
          <a:xfrm>
            <a:off x="5588346" y="111512"/>
            <a:ext cx="5777259" cy="6626504"/>
          </a:xfrm>
        </p:spPr>
        <p:txBody>
          <a:bodyPr anchor="ctr">
            <a:normAutofit/>
          </a:bodyPr>
          <a:lstStyle/>
          <a:p>
            <a:endParaRPr lang="en-US" sz="2000" dirty="0"/>
          </a:p>
          <a:p>
            <a:pPr marL="0" indent="0">
              <a:buNone/>
            </a:pPr>
            <a:r>
              <a:rPr lang="en-US" dirty="0">
                <a:latin typeface="Century Schoolbook" panose="02040604050505020304" pitchFamily="18" charset="0"/>
              </a:rPr>
              <a:t>Example:  Telling the jury that a drug intoxication defense is a red herring.  </a:t>
            </a:r>
          </a:p>
          <a:p>
            <a:pPr marL="0" indent="0">
              <a:buNone/>
            </a:pPr>
            <a:r>
              <a:rPr lang="en-US" i="1" dirty="0" err="1">
                <a:latin typeface="Century Schoolbook" panose="02040604050505020304" pitchFamily="18" charset="0"/>
              </a:rPr>
              <a:t>Pickworth</a:t>
            </a:r>
            <a:r>
              <a:rPr lang="en-US" i="1" dirty="0">
                <a:latin typeface="Century Schoolbook" panose="02040604050505020304" pitchFamily="18" charset="0"/>
              </a:rPr>
              <a:t> v. State</a:t>
            </a:r>
            <a:r>
              <a:rPr lang="en-US" dirty="0">
                <a:latin typeface="Century Schoolbook" panose="02040604050505020304" pitchFamily="18" charset="0"/>
              </a:rPr>
              <a:t>, 95 Nev. 547</a:t>
            </a:r>
          </a:p>
          <a:p>
            <a:pPr marL="0" indent="0">
              <a:buNone/>
            </a:pPr>
            <a:endParaRPr lang="en-US" dirty="0">
              <a:latin typeface="Century Schoolbook" panose="02040604050505020304" pitchFamily="18" charset="0"/>
            </a:endParaRPr>
          </a:p>
          <a:p>
            <a:pPr marL="0" indent="0">
              <a:buNone/>
            </a:pPr>
            <a:r>
              <a:rPr lang="en-US" dirty="0">
                <a:latin typeface="Century Schoolbook" panose="02040604050505020304" pitchFamily="18" charset="0"/>
              </a:rPr>
              <a:t>Example: referring to as “smoke and mirrors” or as using “smoke screens.”</a:t>
            </a:r>
          </a:p>
          <a:p>
            <a:pPr marL="0" indent="0">
              <a:buNone/>
            </a:pPr>
            <a:r>
              <a:rPr lang="en-US" i="1" dirty="0">
                <a:latin typeface="Century Schoolbook" panose="02040604050505020304" pitchFamily="18" charset="0"/>
              </a:rPr>
              <a:t>Rose v. State</a:t>
            </a:r>
            <a:r>
              <a:rPr lang="en-US" dirty="0">
                <a:latin typeface="Century Schoolbook" panose="02040604050505020304" pitchFamily="18" charset="0"/>
              </a:rPr>
              <a:t>, 123 Nev. 194 (2007).</a:t>
            </a:r>
          </a:p>
          <a:p>
            <a:pPr marL="0" indent="0">
              <a:buNone/>
            </a:pPr>
            <a:endParaRPr lang="en-US" dirty="0">
              <a:latin typeface="Century Schoolbook" panose="02040604050505020304" pitchFamily="18" charset="0"/>
            </a:endParaRPr>
          </a:p>
          <a:p>
            <a:pPr marL="0" indent="0">
              <a:buNone/>
            </a:pPr>
            <a:endParaRPr lang="en-US" dirty="0">
              <a:latin typeface="Century Schoolbook" panose="02040604050505020304" pitchFamily="18" charset="0"/>
            </a:endParaRPr>
          </a:p>
        </p:txBody>
      </p:sp>
    </p:spTree>
    <p:extLst>
      <p:ext uri="{BB962C8B-B14F-4D97-AF65-F5344CB8AC3E}">
        <p14:creationId xmlns:p14="http://schemas.microsoft.com/office/powerpoint/2010/main" val="2410779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latin typeface="Century Schoolbook" panose="02040604050505020304" pitchFamily="18" charset="0"/>
              </a:rPr>
              <a:t>Don’t vouch for the credibility of your witnesses.</a:t>
            </a:r>
            <a:endParaRPr lang="en-US" sz="4000" i="1" dirty="0">
              <a:solidFill>
                <a:srgbClr val="FFFFFF"/>
              </a:solidFill>
              <a:latin typeface="Century Schoolbook" panose="02040604050505020304" pitchFamily="18" charset="0"/>
            </a:endParaRPr>
          </a:p>
        </p:txBody>
      </p:sp>
      <p:sp>
        <p:nvSpPr>
          <p:cNvPr id="3" name="Content Placeholder 2"/>
          <p:cNvSpPr>
            <a:spLocks noGrp="1"/>
          </p:cNvSpPr>
          <p:nvPr>
            <p:ph sz="quarter" idx="1"/>
          </p:nvPr>
        </p:nvSpPr>
        <p:spPr>
          <a:xfrm>
            <a:off x="4810259" y="649480"/>
            <a:ext cx="7227066" cy="6198382"/>
          </a:xfrm>
        </p:spPr>
        <p:txBody>
          <a:bodyPr anchor="ctr">
            <a:normAutofit/>
          </a:bodyPr>
          <a:lstStyle/>
          <a:p>
            <a:pPr marL="0" indent="0">
              <a:buNone/>
            </a:pPr>
            <a:endParaRPr lang="en-US" sz="2000" dirty="0"/>
          </a:p>
          <a:p>
            <a:r>
              <a:rPr lang="en-US" sz="2000" dirty="0"/>
              <a:t>“</a:t>
            </a:r>
            <a:r>
              <a:rPr lang="en-US" sz="2400" dirty="0">
                <a:latin typeface="Century Schoolbook" panose="02040604050505020304" pitchFamily="18" charset="0"/>
              </a:rPr>
              <a:t>The whole police force wants to bring something to light that they are so dirty they want this man right here they are willing to create such an elaborate, as she says, story? Big story that we write an ending to? If you want to believe that, then believe it…I get a little upset about the fact that our police officers are being put up here and then told – jurors are told that they are liars. That’s basically what happened here.”</a:t>
            </a:r>
          </a:p>
          <a:p>
            <a:pPr marL="457200" lvl="1" indent="0">
              <a:buNone/>
            </a:pPr>
            <a:r>
              <a:rPr lang="en-US" i="1" dirty="0">
                <a:latin typeface="Century Schoolbook" panose="02040604050505020304" pitchFamily="18" charset="0"/>
              </a:rPr>
              <a:t>King v. State</a:t>
            </a:r>
            <a:r>
              <a:rPr lang="en-US" dirty="0">
                <a:latin typeface="Century Schoolbook" panose="02040604050505020304" pitchFamily="18" charset="0"/>
              </a:rPr>
              <a:t>, 116 Nev. 349 (2000).</a:t>
            </a:r>
          </a:p>
          <a:p>
            <a:pPr marL="274320" lvl="1" indent="0">
              <a:buNone/>
            </a:pPr>
            <a:endParaRPr lang="en-US" u="sng" dirty="0">
              <a:latin typeface="Century Schoolbook" panose="02040604050505020304" pitchFamily="18" charset="0"/>
            </a:endParaRPr>
          </a:p>
          <a:p>
            <a:r>
              <a:rPr lang="en-US" sz="2400" dirty="0">
                <a:latin typeface="Century Schoolbook" panose="02040604050505020304" pitchFamily="18" charset="0"/>
              </a:rPr>
              <a:t>Don’t refer to your witness as a “person of integrity and honor”.</a:t>
            </a:r>
          </a:p>
          <a:p>
            <a:pPr marL="457200" lvl="1" indent="0">
              <a:buNone/>
            </a:pPr>
            <a:r>
              <a:rPr lang="en-US" i="1" dirty="0">
                <a:latin typeface="Century Schoolbook" panose="02040604050505020304" pitchFamily="18" charset="0"/>
              </a:rPr>
              <a:t>Rowland v. State</a:t>
            </a:r>
            <a:r>
              <a:rPr lang="en-US" dirty="0">
                <a:latin typeface="Century Schoolbook" panose="02040604050505020304" pitchFamily="18" charset="0"/>
              </a:rPr>
              <a:t>, 118 Nev. 31 (2002).</a:t>
            </a:r>
            <a:endParaRPr lang="en-US" i="1" dirty="0">
              <a:latin typeface="Century Schoolbook" panose="02040604050505020304" pitchFamily="18" charset="0"/>
            </a:endParaRPr>
          </a:p>
        </p:txBody>
      </p:sp>
    </p:spTree>
    <p:extLst>
      <p:ext uri="{BB962C8B-B14F-4D97-AF65-F5344CB8AC3E}">
        <p14:creationId xmlns:p14="http://schemas.microsoft.com/office/powerpoint/2010/main" val="937322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latin typeface="Century Schoolbook" panose="02040604050505020304" pitchFamily="18" charset="0"/>
              </a:rPr>
              <a:t>Don’t vouch for the credibility of your witnesses.</a:t>
            </a:r>
            <a:endParaRPr lang="en-US" sz="4000" i="1" dirty="0">
              <a:solidFill>
                <a:srgbClr val="FFFFFF"/>
              </a:solidFill>
              <a:latin typeface="Century Schoolbook" panose="02040604050505020304" pitchFamily="18" charset="0"/>
            </a:endParaRPr>
          </a:p>
        </p:txBody>
      </p:sp>
      <p:sp>
        <p:nvSpPr>
          <p:cNvPr id="3" name="Content Placeholder 2"/>
          <p:cNvSpPr>
            <a:spLocks noGrp="1"/>
          </p:cNvSpPr>
          <p:nvPr>
            <p:ph sz="quarter" idx="1"/>
          </p:nvPr>
        </p:nvSpPr>
        <p:spPr>
          <a:xfrm>
            <a:off x="4810259" y="649480"/>
            <a:ext cx="6555347" cy="5546047"/>
          </a:xfrm>
        </p:spPr>
        <p:txBody>
          <a:bodyPr anchor="ctr">
            <a:normAutofit/>
          </a:bodyPr>
          <a:lstStyle/>
          <a:p>
            <a:pPr marL="0" indent="0">
              <a:buNone/>
            </a:pPr>
            <a:r>
              <a:rPr lang="en-US" dirty="0">
                <a:latin typeface="Century Schoolbook" panose="02040604050505020304" pitchFamily="18" charset="0"/>
              </a:rPr>
              <a:t>Instead, you can argue that witnesses are unbiased or have no motive to lie.  This is proper because it does not place the prestige of the State behind the witness, but instead comments on the evidence presented.</a:t>
            </a:r>
          </a:p>
          <a:p>
            <a:pPr marL="0" indent="0">
              <a:buNone/>
            </a:pPr>
            <a:endParaRPr lang="en-US" dirty="0">
              <a:latin typeface="Century Schoolbook" panose="02040604050505020304" pitchFamily="18" charset="0"/>
            </a:endParaRPr>
          </a:p>
          <a:p>
            <a:pPr marL="0" indent="0">
              <a:buNone/>
            </a:pPr>
            <a:r>
              <a:rPr lang="en-US" i="1" dirty="0" err="1">
                <a:latin typeface="Century Schoolbook" panose="02040604050505020304" pitchFamily="18" charset="0"/>
              </a:rPr>
              <a:t>Bessey</a:t>
            </a:r>
            <a:r>
              <a:rPr lang="en-US" i="1" dirty="0">
                <a:latin typeface="Century Schoolbook" panose="02040604050505020304" pitchFamily="18" charset="0"/>
              </a:rPr>
              <a:t> v. State</a:t>
            </a:r>
            <a:r>
              <a:rPr lang="en-US" dirty="0">
                <a:latin typeface="Century Schoolbook" panose="02040604050505020304" pitchFamily="18" charset="0"/>
              </a:rPr>
              <a:t>, 133 Nev. 985 (Table)(2017)</a:t>
            </a:r>
          </a:p>
        </p:txBody>
      </p:sp>
    </p:spTree>
    <p:extLst>
      <p:ext uri="{BB962C8B-B14F-4D97-AF65-F5344CB8AC3E}">
        <p14:creationId xmlns:p14="http://schemas.microsoft.com/office/powerpoint/2010/main" val="2329804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US" sz="4000" dirty="0">
                <a:solidFill>
                  <a:srgbClr val="FFFFFF"/>
                </a:solidFill>
                <a:latin typeface="Century Schoolbook" panose="02040604050505020304" pitchFamily="18" charset="0"/>
              </a:rPr>
              <a:t>Avoid Burden Shifting:</a:t>
            </a:r>
            <a:endParaRPr lang="en-US" sz="4000" i="1" dirty="0">
              <a:solidFill>
                <a:srgbClr val="FFFFFF"/>
              </a:solidFill>
              <a:latin typeface="Century Schoolbook" panose="02040604050505020304" pitchFamily="18" charset="0"/>
            </a:endParaRPr>
          </a:p>
        </p:txBody>
      </p:sp>
      <p:sp>
        <p:nvSpPr>
          <p:cNvPr id="3" name="Content Placeholder 2"/>
          <p:cNvSpPr>
            <a:spLocks noGrp="1"/>
          </p:cNvSpPr>
          <p:nvPr>
            <p:ph sz="quarter" idx="1"/>
          </p:nvPr>
        </p:nvSpPr>
        <p:spPr>
          <a:xfrm>
            <a:off x="1371599" y="1590741"/>
            <a:ext cx="9724031" cy="4410814"/>
          </a:xfrm>
        </p:spPr>
        <p:txBody>
          <a:bodyPr anchor="ctr">
            <a:normAutofit fontScale="92500" lnSpcReduction="10000"/>
          </a:bodyPr>
          <a:lstStyle/>
          <a:p>
            <a:endParaRPr lang="en-US" sz="2000" dirty="0"/>
          </a:p>
          <a:p>
            <a:r>
              <a:rPr lang="en-US" dirty="0">
                <a:latin typeface="Century Schoolbook" panose="02040604050505020304" pitchFamily="18" charset="0"/>
              </a:rPr>
              <a:t>Don’t shift the burden of proof by commenting that the defendant has failed to present evidence supporting his theory of the case, or has failed to call a witness.</a:t>
            </a:r>
          </a:p>
          <a:p>
            <a:endParaRPr lang="en-US" dirty="0">
              <a:latin typeface="Century Schoolbook" panose="02040604050505020304" pitchFamily="18" charset="0"/>
            </a:endParaRPr>
          </a:p>
          <a:p>
            <a:r>
              <a:rPr lang="en-US" dirty="0">
                <a:latin typeface="Century Schoolbook" panose="02040604050505020304" pitchFamily="18" charset="0"/>
              </a:rPr>
              <a:t>“The defense attorney has the capability of subpoenaing anyone he wants to. He could bring in those jail records. He could bring in Marcia Gaylord. Sure not my witness. Sure wasn’t here to testify in this particular trial.”</a:t>
            </a:r>
          </a:p>
          <a:p>
            <a:pPr marL="0" indent="0">
              <a:buNone/>
            </a:pPr>
            <a:endParaRPr lang="en-US" i="1" dirty="0">
              <a:latin typeface="Century Schoolbook" panose="02040604050505020304" pitchFamily="18" charset="0"/>
            </a:endParaRPr>
          </a:p>
          <a:p>
            <a:pPr marL="0" indent="0">
              <a:buNone/>
            </a:pPr>
            <a:r>
              <a:rPr lang="en-US" i="1" dirty="0">
                <a:latin typeface="Century Schoolbook" panose="02040604050505020304" pitchFamily="18" charset="0"/>
              </a:rPr>
              <a:t>Browning v. State</a:t>
            </a:r>
            <a:r>
              <a:rPr lang="en-US" dirty="0">
                <a:latin typeface="Century Schoolbook" panose="02040604050505020304" pitchFamily="18" charset="0"/>
              </a:rPr>
              <a:t>, 120 Nev. 347 (2004).</a:t>
            </a:r>
            <a:endParaRPr lang="en-US" i="1" dirty="0">
              <a:latin typeface="Century Schoolbook" panose="02040604050505020304" pitchFamily="18" charset="0"/>
            </a:endParaRPr>
          </a:p>
          <a:p>
            <a:pPr lvl="1"/>
            <a:endParaRPr lang="en-US" sz="2000" i="1" dirty="0"/>
          </a:p>
        </p:txBody>
      </p:sp>
    </p:spTree>
    <p:extLst>
      <p:ext uri="{BB962C8B-B14F-4D97-AF65-F5344CB8AC3E}">
        <p14:creationId xmlns:p14="http://schemas.microsoft.com/office/powerpoint/2010/main" val="2972603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a:solidFill>
                  <a:srgbClr val="FFFFFF"/>
                </a:solidFill>
                <a:latin typeface="Century Schoolbook" panose="02040604050505020304" pitchFamily="18" charset="0"/>
              </a:rPr>
              <a:t>Don’t Quantify or Analogize Reasonable Doubt</a:t>
            </a:r>
            <a:r>
              <a:rPr lang="en-US" sz="4000">
                <a:solidFill>
                  <a:srgbClr val="FFFFFF"/>
                </a:solidFill>
              </a:rPr>
              <a:t>:</a:t>
            </a:r>
            <a:endParaRPr lang="en-US" sz="4000" i="1">
              <a:solidFill>
                <a:srgbClr val="FFFFFF"/>
              </a:solidFill>
            </a:endParaRPr>
          </a:p>
        </p:txBody>
      </p:sp>
      <p:sp>
        <p:nvSpPr>
          <p:cNvPr id="3" name="Content Placeholder 2"/>
          <p:cNvSpPr>
            <a:spLocks noGrp="1"/>
          </p:cNvSpPr>
          <p:nvPr>
            <p:ph sz="quarter" idx="1"/>
          </p:nvPr>
        </p:nvSpPr>
        <p:spPr>
          <a:xfrm>
            <a:off x="4810259" y="649480"/>
            <a:ext cx="6555347" cy="5546047"/>
          </a:xfrm>
        </p:spPr>
        <p:txBody>
          <a:bodyPr anchor="ctr">
            <a:normAutofit/>
          </a:bodyPr>
          <a:lstStyle/>
          <a:p>
            <a:endParaRPr lang="en-US" sz="2000" dirty="0"/>
          </a:p>
          <a:p>
            <a:r>
              <a:rPr lang="en-US" sz="2000" dirty="0">
                <a:latin typeface="Century Schoolbook" panose="02040604050505020304" pitchFamily="18" charset="0"/>
              </a:rPr>
              <a:t>“</a:t>
            </a:r>
            <a:r>
              <a:rPr lang="en-US" dirty="0">
                <a:latin typeface="Century Schoolbook" panose="02040604050505020304" pitchFamily="18" charset="0"/>
              </a:rPr>
              <a:t>Any attempt to quantify the degree of proof needed to establish proof beyond a reasonable doubt is impermissible.”</a:t>
            </a:r>
          </a:p>
          <a:p>
            <a:pPr marL="0" indent="0">
              <a:buNone/>
            </a:pPr>
            <a:r>
              <a:rPr lang="en-US" i="1" dirty="0">
                <a:latin typeface="Century Schoolbook" panose="02040604050505020304" pitchFamily="18" charset="0"/>
              </a:rPr>
              <a:t>Milligan v. State</a:t>
            </a:r>
            <a:r>
              <a:rPr lang="en-US" dirty="0">
                <a:latin typeface="Century Schoolbook" panose="02040604050505020304" pitchFamily="18" charset="0"/>
              </a:rPr>
              <a:t>, 101 Nev. 627 (1985).</a:t>
            </a:r>
          </a:p>
          <a:p>
            <a:pPr marL="0" indent="0">
              <a:buNone/>
            </a:pPr>
            <a:endParaRPr lang="en-US" dirty="0">
              <a:latin typeface="Century Schoolbook" panose="02040604050505020304" pitchFamily="18" charset="0"/>
            </a:endParaRPr>
          </a:p>
          <a:p>
            <a:r>
              <a:rPr lang="en-US" dirty="0">
                <a:latin typeface="Century Schoolbook" panose="02040604050505020304" pitchFamily="18" charset="0"/>
              </a:rPr>
              <a:t>“Having 90-95% of the pieces of a puzzle is enough to convict beyond a reasonable doubt.” </a:t>
            </a:r>
            <a:r>
              <a:rPr lang="en-US" i="1" dirty="0">
                <a:latin typeface="Century Schoolbook" panose="02040604050505020304" pitchFamily="18" charset="0"/>
              </a:rPr>
              <a:t>Lord v. State</a:t>
            </a:r>
            <a:r>
              <a:rPr lang="en-US" dirty="0">
                <a:latin typeface="Century Schoolbook" panose="02040604050505020304" pitchFamily="18" charset="0"/>
              </a:rPr>
              <a:t>, 107 Nev. 28 (1991).</a:t>
            </a:r>
          </a:p>
        </p:txBody>
      </p:sp>
    </p:spTree>
    <p:extLst>
      <p:ext uri="{BB962C8B-B14F-4D97-AF65-F5344CB8AC3E}">
        <p14:creationId xmlns:p14="http://schemas.microsoft.com/office/powerpoint/2010/main" val="4131752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B29CB-AF61-4E83-BF67-5FB41A986C03}"/>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latin typeface="Century" panose="02040604050505020304" pitchFamily="18" charset="0"/>
              </a:rPr>
              <a:t>Don’t Quantify or Analogize Reasonable Doubt</a:t>
            </a:r>
            <a:r>
              <a:rPr lang="en-US" sz="4000">
                <a:solidFill>
                  <a:srgbClr val="FFFFFF"/>
                </a:solidFill>
              </a:rPr>
              <a:t>:</a:t>
            </a:r>
          </a:p>
        </p:txBody>
      </p:sp>
      <p:sp>
        <p:nvSpPr>
          <p:cNvPr id="3" name="Content Placeholder 2">
            <a:extLst>
              <a:ext uri="{FF2B5EF4-FFF2-40B4-BE49-F238E27FC236}">
                <a16:creationId xmlns:a16="http://schemas.microsoft.com/office/drawing/2014/main" id="{6DD48CF6-EFEF-42A8-B6A2-E16E6724183A}"/>
              </a:ext>
            </a:extLst>
          </p:cNvPr>
          <p:cNvSpPr>
            <a:spLocks noGrp="1"/>
          </p:cNvSpPr>
          <p:nvPr>
            <p:ph sz="quarter" idx="1"/>
          </p:nvPr>
        </p:nvSpPr>
        <p:spPr>
          <a:xfrm>
            <a:off x="4810259" y="327546"/>
            <a:ext cx="7254362" cy="5867981"/>
          </a:xfrm>
        </p:spPr>
        <p:txBody>
          <a:bodyPr anchor="ctr">
            <a:normAutofit/>
          </a:bodyPr>
          <a:lstStyle/>
          <a:p>
            <a:r>
              <a:rPr lang="en-US" sz="2400" dirty="0">
                <a:latin typeface="Century Schoolbook" panose="02040604050505020304" pitchFamily="18" charset="0"/>
              </a:rPr>
              <a:t>Telling the jury that reasonable doubt is “not something that’s a mystical thing.”  </a:t>
            </a:r>
          </a:p>
          <a:p>
            <a:pPr marL="0" indent="0">
              <a:buNone/>
            </a:pPr>
            <a:r>
              <a:rPr lang="en-US" sz="2400" i="1" dirty="0">
                <a:latin typeface="Century Schoolbook" panose="02040604050505020304" pitchFamily="18" charset="0"/>
              </a:rPr>
              <a:t>Vasquez-Reyes v. State</a:t>
            </a:r>
            <a:r>
              <a:rPr lang="en-US" sz="2400" dirty="0">
                <a:latin typeface="Century Schoolbook" panose="02040604050505020304" pitchFamily="18" charset="0"/>
              </a:rPr>
              <a:t>, 506 P.3d 1036 (Table)(2022).</a:t>
            </a:r>
          </a:p>
          <a:p>
            <a:endParaRPr lang="en-US" sz="2400" dirty="0">
              <a:latin typeface="Century Schoolbook" panose="02040604050505020304" pitchFamily="18" charset="0"/>
            </a:endParaRPr>
          </a:p>
          <a:p>
            <a:r>
              <a:rPr lang="en-US" sz="2400" dirty="0">
                <a:latin typeface="Century Schoolbook" panose="02040604050505020304" pitchFamily="18" charset="0"/>
              </a:rPr>
              <a:t>“But you have to ask yourself, are they reasonable doubts. An example, you go buy a house. Do you want to buy a house that costs you $200,000 but it’s going to be later on a ton of apartment houses built right over your wall that brings the value down…But you go ahead and buy the house because of what you saw in that house, because that’s what convinced you.  And that’s exactly what a trial is.” </a:t>
            </a:r>
          </a:p>
          <a:p>
            <a:pPr marL="0" indent="0">
              <a:buNone/>
            </a:pPr>
            <a:r>
              <a:rPr lang="en-US" sz="2400" i="1" dirty="0">
                <a:latin typeface="Century Schoolbook" panose="02040604050505020304" pitchFamily="18" charset="0"/>
              </a:rPr>
              <a:t>Holmes v. State</a:t>
            </a:r>
            <a:r>
              <a:rPr lang="en-US" sz="2400" dirty="0">
                <a:latin typeface="Century Schoolbook" panose="02040604050505020304" pitchFamily="18" charset="0"/>
              </a:rPr>
              <a:t>, 114 Nev. 1357 (1998).</a:t>
            </a:r>
          </a:p>
          <a:p>
            <a:endParaRPr lang="en-US" sz="2000" dirty="0"/>
          </a:p>
        </p:txBody>
      </p:sp>
    </p:spTree>
    <p:extLst>
      <p:ext uri="{BB962C8B-B14F-4D97-AF65-F5344CB8AC3E}">
        <p14:creationId xmlns:p14="http://schemas.microsoft.com/office/powerpoint/2010/main" val="285982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3700">
                <a:solidFill>
                  <a:srgbClr val="FFFFFF"/>
                </a:solidFill>
                <a:latin typeface="Century Schoolbook" panose="02040604050505020304" pitchFamily="18" charset="0"/>
              </a:rPr>
              <a:t>Presumption of Innocence</a:t>
            </a:r>
          </a:p>
        </p:txBody>
      </p:sp>
      <p:sp>
        <p:nvSpPr>
          <p:cNvPr id="3" name="Content Placeholder 2"/>
          <p:cNvSpPr>
            <a:spLocks noGrp="1"/>
          </p:cNvSpPr>
          <p:nvPr>
            <p:ph sz="quarter" idx="1"/>
          </p:nvPr>
        </p:nvSpPr>
        <p:spPr>
          <a:xfrm>
            <a:off x="4810259" y="649480"/>
            <a:ext cx="6555347" cy="5546047"/>
          </a:xfrm>
        </p:spPr>
        <p:txBody>
          <a:bodyPr anchor="ctr">
            <a:normAutofit/>
          </a:bodyPr>
          <a:lstStyle/>
          <a:p>
            <a:endParaRPr lang="en-US" sz="2000" b="1" dirty="0"/>
          </a:p>
          <a:p>
            <a:pPr marL="0" indent="0">
              <a:buNone/>
            </a:pPr>
            <a:endParaRPr lang="en-US" dirty="0">
              <a:latin typeface="Century Schoolbook" panose="02040604050505020304" pitchFamily="18" charset="0"/>
            </a:endParaRPr>
          </a:p>
          <a:p>
            <a:pPr marL="0" indent="0">
              <a:buNone/>
            </a:pPr>
            <a:r>
              <a:rPr lang="en-US" dirty="0">
                <a:latin typeface="Century Schoolbook" panose="02040604050505020304" pitchFamily="18" charset="0"/>
              </a:rPr>
              <a:t>Don’t argue that the defendant was “cloaked” with the presumption at the beginning of trial, but because the State has satisfied its burden of proof, the presumption no longer applies.</a:t>
            </a:r>
          </a:p>
          <a:p>
            <a:pPr marL="0" indent="0">
              <a:buNone/>
            </a:pPr>
            <a:endParaRPr lang="en-US" dirty="0">
              <a:latin typeface="Century Schoolbook" panose="02040604050505020304" pitchFamily="18" charset="0"/>
            </a:endParaRPr>
          </a:p>
          <a:p>
            <a:pPr marL="0" indent="0">
              <a:buNone/>
            </a:pPr>
            <a:r>
              <a:rPr lang="en-US" dirty="0">
                <a:latin typeface="Century Schoolbook" panose="02040604050505020304" pitchFamily="18" charset="0"/>
              </a:rPr>
              <a:t>Instead, you can argue that the State has overcome the presumption.</a:t>
            </a:r>
          </a:p>
          <a:p>
            <a:endParaRPr lang="en-US" dirty="0">
              <a:latin typeface="Century Schoolbook" panose="02040604050505020304" pitchFamily="18" charset="0"/>
            </a:endParaRPr>
          </a:p>
          <a:p>
            <a:pPr marL="0" indent="0">
              <a:buNone/>
            </a:pPr>
            <a:r>
              <a:rPr lang="en-US" i="1" dirty="0">
                <a:latin typeface="Century Schoolbook" panose="02040604050505020304" pitchFamily="18" charset="0"/>
              </a:rPr>
              <a:t>Morales v. State</a:t>
            </a:r>
            <a:r>
              <a:rPr lang="en-US" dirty="0">
                <a:latin typeface="Century Schoolbook" panose="02040604050505020304" pitchFamily="18" charset="0"/>
              </a:rPr>
              <a:t>, 122 Nev. 966 (2006).</a:t>
            </a:r>
          </a:p>
        </p:txBody>
      </p:sp>
    </p:spTree>
    <p:extLst>
      <p:ext uri="{BB962C8B-B14F-4D97-AF65-F5344CB8AC3E}">
        <p14:creationId xmlns:p14="http://schemas.microsoft.com/office/powerpoint/2010/main" val="21859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endParaRPr lang="en-US" sz="4000" i="1">
              <a:solidFill>
                <a:srgbClr val="FFFFFF"/>
              </a:solidFill>
            </a:endParaRPr>
          </a:p>
        </p:txBody>
      </p:sp>
      <p:sp>
        <p:nvSpPr>
          <p:cNvPr id="3" name="Content Placeholder 2"/>
          <p:cNvSpPr>
            <a:spLocks noGrp="1"/>
          </p:cNvSpPr>
          <p:nvPr>
            <p:ph sz="quarter" idx="1"/>
          </p:nvPr>
        </p:nvSpPr>
        <p:spPr>
          <a:xfrm>
            <a:off x="459351" y="1622744"/>
            <a:ext cx="10636280" cy="4940717"/>
          </a:xfrm>
        </p:spPr>
        <p:txBody>
          <a:bodyPr anchor="ctr">
            <a:normAutofit/>
          </a:bodyPr>
          <a:lstStyle/>
          <a:p>
            <a:pPr marL="0" indent="0">
              <a:buNone/>
            </a:pPr>
            <a:r>
              <a:rPr lang="en-US" sz="2000" i="1" dirty="0"/>
              <a:t>	</a:t>
            </a:r>
          </a:p>
          <a:p>
            <a:pPr marL="0" indent="0">
              <a:buNone/>
            </a:pPr>
            <a:r>
              <a:rPr lang="en-US" sz="3200" b="1" dirty="0">
                <a:latin typeface="Century Schoolbook" panose="02040604050505020304" pitchFamily="18" charset="0"/>
              </a:rPr>
              <a:t>A prosecutor’s primary duty is not to convict, but to see that justice is done.... while prosecutors may “give no quarter” in the presentation of the State’s case, they must nevertheless steel themselves against inappropriate conduct stemming from the “heat of battle,” the vile nature of the crime or other stimuli.</a:t>
            </a:r>
          </a:p>
          <a:p>
            <a:pPr marL="0" indent="0">
              <a:buNone/>
            </a:pPr>
            <a:endParaRPr lang="en-US" sz="3200" b="1" i="1" dirty="0">
              <a:latin typeface="Century Schoolbook" panose="02040604050505020304" pitchFamily="18" charset="0"/>
            </a:endParaRPr>
          </a:p>
          <a:p>
            <a:pPr marL="0" indent="0">
              <a:buNone/>
            </a:pPr>
            <a:r>
              <a:rPr lang="en-US" sz="3200" i="1" dirty="0">
                <a:latin typeface="Century Schoolbook" panose="02040604050505020304" pitchFamily="18" charset="0"/>
              </a:rPr>
              <a:t>Williams v. State</a:t>
            </a:r>
            <a:r>
              <a:rPr lang="en-US" sz="3200" dirty="0">
                <a:latin typeface="Century Schoolbook" panose="02040604050505020304" pitchFamily="18" charset="0"/>
              </a:rPr>
              <a:t>, 103 Nev. 106 (1987).</a:t>
            </a:r>
            <a:endParaRPr lang="en-US" sz="3200" i="1" dirty="0">
              <a:latin typeface="Century Schoolbook" panose="02040604050505020304" pitchFamily="18" charset="0"/>
            </a:endParaRPr>
          </a:p>
        </p:txBody>
      </p:sp>
    </p:spTree>
    <p:extLst>
      <p:ext uri="{BB962C8B-B14F-4D97-AF65-F5344CB8AC3E}">
        <p14:creationId xmlns:p14="http://schemas.microsoft.com/office/powerpoint/2010/main" val="4015362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vert="horz" lIns="91440" tIns="45720" rIns="91440" bIns="45720" rtlCol="0">
            <a:normAutofit/>
          </a:bodyPr>
          <a:lstStyle/>
          <a:p>
            <a:r>
              <a:rPr lang="en-US" sz="3400" kern="1200" dirty="0">
                <a:solidFill>
                  <a:srgbClr val="FFFFFF"/>
                </a:solidFill>
                <a:latin typeface="Century Schoolbook" panose="02040604050505020304" pitchFamily="18" charset="0"/>
              </a:rPr>
              <a:t>Be Careful With PowerPoint</a:t>
            </a:r>
            <a:r>
              <a:rPr lang="en-US" sz="3400" kern="1200" dirty="0">
                <a:solidFill>
                  <a:srgbClr val="FFFFFF"/>
                </a:solidFill>
                <a:latin typeface="+mj-lt"/>
                <a:ea typeface="+mj-ea"/>
                <a:cs typeface="+mj-cs"/>
              </a:rPr>
              <a:t>.</a:t>
            </a: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sp>
        <p:nvSpPr>
          <p:cNvPr id="3" name="Content Placeholder 2"/>
          <p:cNvSpPr>
            <a:spLocks noGrp="1"/>
          </p:cNvSpPr>
          <p:nvPr>
            <p:ph sz="quarter" idx="1"/>
          </p:nvPr>
        </p:nvSpPr>
        <p:spPr>
          <a:xfrm>
            <a:off x="353961" y="1622745"/>
            <a:ext cx="11838039" cy="5033694"/>
          </a:xfrm>
        </p:spPr>
        <p:txBody>
          <a:bodyPr vert="horz" lIns="91440" tIns="45720" rIns="91440" bIns="45720" rtlCol="0" anchor="ctr">
            <a:normAutofit/>
          </a:bodyPr>
          <a:lstStyle/>
          <a:p>
            <a:pPr marL="0" indent="0">
              <a:lnSpc>
                <a:spcPct val="100000"/>
              </a:lnSpc>
              <a:buNone/>
            </a:pPr>
            <a:r>
              <a:rPr lang="en-US" i="1" kern="1200" dirty="0">
                <a:latin typeface="Century Schoolbook" panose="02040604050505020304" pitchFamily="18" charset="0"/>
              </a:rPr>
              <a:t>Watters v. State</a:t>
            </a:r>
            <a:r>
              <a:rPr lang="en-US" kern="1200" dirty="0">
                <a:latin typeface="Century Schoolbook" panose="02040604050505020304" pitchFamily="18" charset="0"/>
              </a:rPr>
              <a:t>, 129 Nev. 886 (2013): State displayed a PowerPoint during opening statement that included a picture of the defendant with the word “GUILTY” across his face.</a:t>
            </a:r>
          </a:p>
          <a:p>
            <a:pPr marL="0" indent="0">
              <a:lnSpc>
                <a:spcPct val="100000"/>
              </a:lnSpc>
              <a:buNone/>
            </a:pPr>
            <a:endParaRPr lang="en-US" sz="4800" kern="1200" dirty="0">
              <a:latin typeface="Century Schoolbook" panose="02040604050505020304" pitchFamily="18" charset="0"/>
            </a:endParaRPr>
          </a:p>
          <a:p>
            <a:pPr marL="0" indent="0">
              <a:buNone/>
            </a:pPr>
            <a:endParaRPr lang="en-US" sz="4800" kern="1200" dirty="0">
              <a:latin typeface="Century Schoolbook" panose="02040604050505020304" pitchFamily="18" charset="0"/>
            </a:endParaRPr>
          </a:p>
        </p:txBody>
      </p:sp>
      <p:pic>
        <p:nvPicPr>
          <p:cNvPr id="4" name="Picture 3">
            <a:extLst>
              <a:ext uri="{FF2B5EF4-FFF2-40B4-BE49-F238E27FC236}">
                <a16:creationId xmlns:a16="http://schemas.microsoft.com/office/drawing/2014/main" id="{159D6FBF-10DE-4162-B0BA-DB99C8906A13}"/>
              </a:ext>
            </a:extLst>
          </p:cNvPr>
          <p:cNvPicPr>
            <a:picLocks noChangeAspect="1"/>
          </p:cNvPicPr>
          <p:nvPr/>
        </p:nvPicPr>
        <p:blipFill>
          <a:blip r:embed="rId3"/>
          <a:stretch>
            <a:fillRect/>
          </a:stretch>
        </p:blipFill>
        <p:spPr>
          <a:xfrm>
            <a:off x="7366598" y="3715329"/>
            <a:ext cx="3900952" cy="2966423"/>
          </a:xfrm>
          <a:prstGeom prst="rect">
            <a:avLst/>
          </a:prstGeom>
        </p:spPr>
      </p:pic>
    </p:spTree>
    <p:extLst>
      <p:ext uri="{BB962C8B-B14F-4D97-AF65-F5344CB8AC3E}">
        <p14:creationId xmlns:p14="http://schemas.microsoft.com/office/powerpoint/2010/main" val="233059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02773" y="278535"/>
            <a:ext cx="9895951" cy="1033669"/>
          </a:xfrm>
        </p:spPr>
        <p:txBody>
          <a:bodyPr vert="horz" lIns="91440" tIns="45720" rIns="91440" bIns="45720" rtlCol="0">
            <a:normAutofit/>
          </a:bodyPr>
          <a:lstStyle/>
          <a:p>
            <a:r>
              <a:rPr lang="en-US" sz="2800" kern="1200" dirty="0">
                <a:solidFill>
                  <a:srgbClr val="FFFFFF"/>
                </a:solidFill>
                <a:latin typeface="Century Schoolbook" panose="02040604050505020304" pitchFamily="18" charset="0"/>
              </a:rPr>
              <a:t>Be Careful With PowerPoint.</a:t>
            </a:r>
            <a:br>
              <a:rPr lang="en-US" sz="2800" kern="1200" dirty="0">
                <a:solidFill>
                  <a:srgbClr val="FFFFFF"/>
                </a:solidFill>
                <a:latin typeface="Century Schoolbook" panose="02040604050505020304" pitchFamily="18" charset="0"/>
              </a:rPr>
            </a:br>
            <a:endParaRPr lang="en-US" sz="2800" kern="1200" dirty="0">
              <a:solidFill>
                <a:srgbClr val="FFFFFF"/>
              </a:solidFill>
              <a:latin typeface="Century Schoolbook" panose="02040604050505020304" pitchFamily="18" charset="0"/>
            </a:endParaRPr>
          </a:p>
        </p:txBody>
      </p:sp>
      <p:sp>
        <p:nvSpPr>
          <p:cNvPr id="3" name="Content Placeholder 2"/>
          <p:cNvSpPr>
            <a:spLocks noGrp="1"/>
          </p:cNvSpPr>
          <p:nvPr>
            <p:ph sz="quarter" idx="1"/>
          </p:nvPr>
        </p:nvSpPr>
        <p:spPr>
          <a:xfrm>
            <a:off x="127819" y="1622744"/>
            <a:ext cx="11956025" cy="5235255"/>
          </a:xfrm>
        </p:spPr>
        <p:txBody>
          <a:bodyPr vert="horz" lIns="91440" tIns="45720" rIns="91440" bIns="45720" rtlCol="0" anchor="ctr">
            <a:normAutofit/>
          </a:bodyPr>
          <a:lstStyle/>
          <a:p>
            <a:pPr marL="0" indent="0">
              <a:buNone/>
            </a:pPr>
            <a:r>
              <a:rPr lang="en-US" sz="4800" kern="1200" dirty="0">
                <a:latin typeface="Century Schoolbook" panose="02040604050505020304" pitchFamily="18" charset="0"/>
              </a:rPr>
              <a:t> </a:t>
            </a:r>
          </a:p>
          <a:p>
            <a:pPr marL="0" indent="0">
              <a:lnSpc>
                <a:spcPct val="100000"/>
              </a:lnSpc>
              <a:spcBef>
                <a:spcPts val="0"/>
              </a:spcBef>
              <a:buNone/>
            </a:pPr>
            <a:r>
              <a:rPr lang="en-US" kern="1200" dirty="0">
                <a:latin typeface="Century Schoolbook" panose="02040604050505020304" pitchFamily="18" charset="0"/>
              </a:rPr>
              <a:t>The Court found this was </a:t>
            </a:r>
            <a:r>
              <a:rPr lang="en-US" b="1" kern="1200" dirty="0">
                <a:latin typeface="Century Schoolbook" panose="02040604050505020304" pitchFamily="18" charset="0"/>
              </a:rPr>
              <a:t>error of constitutional dimension </a:t>
            </a:r>
            <a:r>
              <a:rPr lang="en-US" kern="1200" dirty="0">
                <a:latin typeface="Century Schoolbook" panose="02040604050505020304" pitchFamily="18" charset="0"/>
              </a:rPr>
              <a:t>undermining the presumption of innocence.  It reasoned that if prosecutors cannot orally declare their opinion that a defendant is guilty, we cannot do so visually, and reversed.</a:t>
            </a:r>
          </a:p>
          <a:p>
            <a:pPr marL="0" indent="0">
              <a:lnSpc>
                <a:spcPct val="100000"/>
              </a:lnSpc>
              <a:spcBef>
                <a:spcPts val="0"/>
              </a:spcBef>
              <a:buNone/>
            </a:pPr>
            <a:endParaRPr lang="en-US" dirty="0">
              <a:latin typeface="Century Schoolbook" panose="02040604050505020304" pitchFamily="18" charset="0"/>
            </a:endParaRPr>
          </a:p>
          <a:p>
            <a:pPr marL="0" indent="0">
              <a:lnSpc>
                <a:spcPct val="100000"/>
              </a:lnSpc>
              <a:spcBef>
                <a:spcPts val="0"/>
              </a:spcBef>
              <a:buNone/>
            </a:pPr>
            <a:r>
              <a:rPr lang="en-US" kern="1200" dirty="0">
                <a:latin typeface="Century Schoolbook" panose="02040604050505020304" pitchFamily="18" charset="0"/>
              </a:rPr>
              <a:t>But in </a:t>
            </a:r>
            <a:r>
              <a:rPr lang="en-US" i="1" kern="1200" dirty="0" err="1">
                <a:latin typeface="Century Schoolbook" panose="02040604050505020304" pitchFamily="18" charset="0"/>
              </a:rPr>
              <a:t>Artiga</a:t>
            </a:r>
            <a:r>
              <a:rPr lang="en-US" i="1" kern="1200" dirty="0">
                <a:latin typeface="Century Schoolbook" panose="02040604050505020304" pitchFamily="18" charset="0"/>
              </a:rPr>
              <a:t>-Morales</a:t>
            </a:r>
            <a:r>
              <a:rPr lang="en-US" kern="1200" dirty="0">
                <a:latin typeface="Century Schoolbook" panose="02040604050505020304" pitchFamily="18" charset="0"/>
              </a:rPr>
              <a:t>, 130 Nev. 795 (2014), a similar photograph was briefly displaye</a:t>
            </a:r>
            <a:r>
              <a:rPr lang="en-US" dirty="0">
                <a:latin typeface="Century Schoolbook" panose="02040604050505020304" pitchFamily="18" charset="0"/>
              </a:rPr>
              <a:t>d during closing prior to defense objection.  It reasoned that this was not misconduct because the photograph was only shown for a short time.</a:t>
            </a:r>
            <a:endParaRPr lang="en-US" kern="1200" dirty="0">
              <a:latin typeface="Century Schoolbook" panose="02040604050505020304" pitchFamily="18" charset="0"/>
            </a:endParaRPr>
          </a:p>
          <a:p>
            <a:pPr marL="0" indent="0">
              <a:buNone/>
            </a:pPr>
            <a:endParaRPr lang="en-US" sz="4800" kern="1200" dirty="0">
              <a:latin typeface="Century Schoolbook" panose="02040604050505020304" pitchFamily="18" charset="0"/>
            </a:endParaRPr>
          </a:p>
        </p:txBody>
      </p:sp>
    </p:spTree>
    <p:extLst>
      <p:ext uri="{BB962C8B-B14F-4D97-AF65-F5344CB8AC3E}">
        <p14:creationId xmlns:p14="http://schemas.microsoft.com/office/powerpoint/2010/main" val="2707360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02773" y="278535"/>
            <a:ext cx="9895951" cy="1033669"/>
          </a:xfrm>
        </p:spPr>
        <p:txBody>
          <a:bodyPr vert="horz" lIns="91440" tIns="45720" rIns="91440" bIns="45720" rtlCol="0">
            <a:normAutofit/>
          </a:bodyPr>
          <a:lstStyle/>
          <a:p>
            <a:r>
              <a:rPr lang="en-US" sz="2800" kern="1200" dirty="0">
                <a:solidFill>
                  <a:srgbClr val="FFFFFF"/>
                </a:solidFill>
                <a:latin typeface="Century Schoolbook" panose="02040604050505020304" pitchFamily="18" charset="0"/>
              </a:rPr>
              <a:t>Be Careful With PowerPoint.</a:t>
            </a:r>
            <a:br>
              <a:rPr lang="en-US" sz="2800" kern="1200" dirty="0">
                <a:solidFill>
                  <a:srgbClr val="FFFFFF"/>
                </a:solidFill>
                <a:latin typeface="Century Schoolbook" panose="02040604050505020304" pitchFamily="18" charset="0"/>
              </a:rPr>
            </a:br>
            <a:endParaRPr lang="en-US" sz="2800" kern="1200" dirty="0">
              <a:solidFill>
                <a:srgbClr val="FFFFFF"/>
              </a:solidFill>
              <a:latin typeface="Century Schoolbook" panose="02040604050505020304" pitchFamily="18" charset="0"/>
            </a:endParaRPr>
          </a:p>
        </p:txBody>
      </p:sp>
      <p:sp>
        <p:nvSpPr>
          <p:cNvPr id="3" name="Content Placeholder 2"/>
          <p:cNvSpPr>
            <a:spLocks noGrp="1"/>
          </p:cNvSpPr>
          <p:nvPr>
            <p:ph sz="quarter" idx="1"/>
          </p:nvPr>
        </p:nvSpPr>
        <p:spPr>
          <a:xfrm>
            <a:off x="127819" y="1622744"/>
            <a:ext cx="11956025" cy="5235255"/>
          </a:xfrm>
        </p:spPr>
        <p:txBody>
          <a:bodyPr vert="horz" lIns="91440" tIns="45720" rIns="91440" bIns="45720" rtlCol="0" anchor="ctr">
            <a:normAutofit/>
          </a:bodyPr>
          <a:lstStyle/>
          <a:p>
            <a:pPr marL="0" indent="0">
              <a:buNone/>
            </a:pPr>
            <a:r>
              <a:rPr lang="en-US" kern="1200" dirty="0">
                <a:latin typeface="Century Schoolbook" panose="02040604050505020304" pitchFamily="18" charset="0"/>
              </a:rPr>
              <a:t>In </a:t>
            </a:r>
            <a:r>
              <a:rPr lang="en-US" i="1" kern="1200" dirty="0">
                <a:latin typeface="Century Schoolbook" panose="02040604050505020304" pitchFamily="18" charset="0"/>
              </a:rPr>
              <a:t>Martin v. State</a:t>
            </a:r>
            <a:r>
              <a:rPr lang="en-US" kern="1200" dirty="0">
                <a:latin typeface="Century Schoolbook" panose="02040604050505020304" pitchFamily="18" charset="0"/>
              </a:rPr>
              <a:t>, 499 P.3d 1176 (Table)(2021), slide during opening contained only the word “GUILTY.”</a:t>
            </a:r>
          </a:p>
          <a:p>
            <a:pPr marL="0" indent="0">
              <a:buNone/>
            </a:pPr>
            <a:endParaRPr lang="en-US" dirty="0">
              <a:latin typeface="Century Schoolbook" panose="02040604050505020304" pitchFamily="18" charset="0"/>
            </a:endParaRPr>
          </a:p>
          <a:p>
            <a:pPr marL="0" indent="0">
              <a:buNone/>
            </a:pPr>
            <a:r>
              <a:rPr lang="en-US" kern="1200" dirty="0">
                <a:latin typeface="Century Schoolbook" panose="02040604050505020304" pitchFamily="18" charset="0"/>
              </a:rPr>
              <a:t>Court distinguished this from </a:t>
            </a:r>
            <a:r>
              <a:rPr lang="en-US" i="1" kern="1200" dirty="0">
                <a:latin typeface="Century Schoolbook" panose="02040604050505020304" pitchFamily="18" charset="0"/>
              </a:rPr>
              <a:t>Watters</a:t>
            </a:r>
            <a:r>
              <a:rPr lang="en-US" kern="1200" dirty="0">
                <a:latin typeface="Century Schoolbook" panose="02040604050505020304" pitchFamily="18" charset="0"/>
              </a:rPr>
              <a:t> because there was no photograph, and that this wa</a:t>
            </a:r>
            <a:r>
              <a:rPr lang="en-US" dirty="0">
                <a:latin typeface="Century Schoolbook" panose="02040604050505020304" pitchFamily="18" charset="0"/>
              </a:rPr>
              <a:t>s not misconduct.</a:t>
            </a:r>
          </a:p>
          <a:p>
            <a:pPr marL="0" indent="0">
              <a:buNone/>
            </a:pPr>
            <a:endParaRPr lang="en-US" kern="1200" dirty="0">
              <a:latin typeface="Century Schoolbook" panose="02040604050505020304" pitchFamily="18" charset="0"/>
            </a:endParaRPr>
          </a:p>
          <a:p>
            <a:pPr marL="0" indent="0">
              <a:buNone/>
            </a:pPr>
            <a:r>
              <a:rPr lang="en-US" dirty="0">
                <a:latin typeface="Century Schoolbook" panose="02040604050505020304" pitchFamily="18" charset="0"/>
              </a:rPr>
              <a:t>In </a:t>
            </a:r>
            <a:r>
              <a:rPr lang="en-US" i="1" dirty="0">
                <a:latin typeface="Century Schoolbook" panose="02040604050505020304" pitchFamily="18" charset="0"/>
              </a:rPr>
              <a:t>Burns v. State</a:t>
            </a:r>
            <a:r>
              <a:rPr lang="en-US" dirty="0">
                <a:latin typeface="Century Schoolbook" panose="02040604050505020304" pitchFamily="18" charset="0"/>
              </a:rPr>
              <a:t>, 137 Nev. Adv. 50 (2021), the State’s closing included a slide depicting a “circle of guilt” with facts of the case in the circle.  The Court concluded this was not improper argument, and noted that </a:t>
            </a:r>
            <a:r>
              <a:rPr lang="en-US" i="1" dirty="0">
                <a:latin typeface="Century Schoolbook" panose="02040604050505020304" pitchFamily="18" charset="0"/>
              </a:rPr>
              <a:t>Watters</a:t>
            </a:r>
            <a:r>
              <a:rPr lang="en-US" dirty="0">
                <a:latin typeface="Century Schoolbook" panose="02040604050505020304" pitchFamily="18" charset="0"/>
              </a:rPr>
              <a:t> is limited to opening statements.</a:t>
            </a:r>
            <a:endParaRPr lang="en-US" kern="1200" dirty="0">
              <a:latin typeface="Century Schoolbook" panose="02040604050505020304" pitchFamily="18" charset="0"/>
            </a:endParaRPr>
          </a:p>
          <a:p>
            <a:pPr marL="0" indent="0">
              <a:buNone/>
            </a:pPr>
            <a:endParaRPr lang="en-US" sz="4800" kern="1200" dirty="0">
              <a:latin typeface="Century Schoolbook" panose="02040604050505020304" pitchFamily="18" charset="0"/>
            </a:endParaRPr>
          </a:p>
        </p:txBody>
      </p:sp>
    </p:spTree>
    <p:extLst>
      <p:ext uri="{BB962C8B-B14F-4D97-AF65-F5344CB8AC3E}">
        <p14:creationId xmlns:p14="http://schemas.microsoft.com/office/powerpoint/2010/main" val="1518422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E5385D-8B0A-4203-8DCA-B6FF6BE52D35}"/>
              </a:ext>
            </a:extLst>
          </p:cNvPr>
          <p:cNvSpPr>
            <a:spLocks noGrp="1"/>
          </p:cNvSpPr>
          <p:nvPr>
            <p:ph type="title"/>
          </p:nvPr>
        </p:nvSpPr>
        <p:spPr>
          <a:xfrm>
            <a:off x="1145136" y="1028700"/>
            <a:ext cx="9947305" cy="1090657"/>
          </a:xfrm>
        </p:spPr>
        <p:txBody>
          <a:bodyPr vert="horz" lIns="91440" tIns="45720" rIns="91440" bIns="45720" rtlCol="0" anchor="b">
            <a:normAutofit/>
          </a:bodyPr>
          <a:lstStyle/>
          <a:p>
            <a:pPr algn="ctr"/>
            <a:endParaRPr lang="en-US" sz="4800" dirty="0">
              <a:solidFill>
                <a:srgbClr val="FFFFFF"/>
              </a:solidFill>
            </a:endParaRPr>
          </a:p>
        </p:txBody>
      </p:sp>
      <p:sp>
        <p:nvSpPr>
          <p:cNvPr id="17" name="Freeform: Shape 16">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8DF505B8-057B-4F9B-873D-6C5880ED555E}"/>
              </a:ext>
            </a:extLst>
          </p:cNvPr>
          <p:cNvPicPr>
            <a:picLocks noGrp="1" noChangeAspect="1"/>
          </p:cNvPicPr>
          <p:nvPr>
            <p:ph idx="1"/>
          </p:nvPr>
        </p:nvPicPr>
        <p:blipFill rotWithShape="1">
          <a:blip r:embed="rId3"/>
          <a:srcRect r="2" b="22287"/>
          <a:stretch/>
        </p:blipFill>
        <p:spPr>
          <a:xfrm>
            <a:off x="2359009" y="2464640"/>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spTree>
    <p:extLst>
      <p:ext uri="{BB962C8B-B14F-4D97-AF65-F5344CB8AC3E}">
        <p14:creationId xmlns:p14="http://schemas.microsoft.com/office/powerpoint/2010/main" val="3826979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vert="horz" lIns="91440" tIns="45720" rIns="91440" bIns="45720" rtlCol="0">
            <a:normAutofit/>
          </a:bodyPr>
          <a:lstStyle/>
          <a:p>
            <a:br>
              <a:rPr lang="en-US" sz="3400" kern="1200">
                <a:solidFill>
                  <a:srgbClr val="FFFFFF"/>
                </a:solidFill>
                <a:latin typeface="+mj-lt"/>
                <a:ea typeface="+mj-ea"/>
                <a:cs typeface="+mj-cs"/>
              </a:rPr>
            </a:br>
            <a:endParaRPr lang="en-US" sz="3400" kern="1200">
              <a:solidFill>
                <a:srgbClr val="FFFFFF"/>
              </a:solidFill>
              <a:latin typeface="+mj-lt"/>
              <a:ea typeface="+mj-ea"/>
              <a:cs typeface="+mj-cs"/>
            </a:endParaRPr>
          </a:p>
        </p:txBody>
      </p:sp>
      <p:sp>
        <p:nvSpPr>
          <p:cNvPr id="3" name="Content Placeholder 2"/>
          <p:cNvSpPr>
            <a:spLocks noGrp="1"/>
          </p:cNvSpPr>
          <p:nvPr>
            <p:ph sz="quarter" idx="1"/>
          </p:nvPr>
        </p:nvSpPr>
        <p:spPr>
          <a:xfrm>
            <a:off x="1371599" y="2318197"/>
            <a:ext cx="9724031" cy="3683358"/>
          </a:xfrm>
        </p:spPr>
        <p:txBody>
          <a:bodyPr vert="horz" lIns="91440" tIns="45720" rIns="91440" bIns="45720" rtlCol="0" anchor="ctr">
            <a:normAutofit/>
          </a:bodyPr>
          <a:lstStyle/>
          <a:p>
            <a:pPr marL="0" indent="0">
              <a:buNone/>
            </a:pPr>
            <a:r>
              <a:rPr lang="en-US" sz="4800" kern="1200" dirty="0">
                <a:latin typeface="Century Schoolbook" panose="02040604050505020304" pitchFamily="18" charset="0"/>
              </a:rPr>
              <a:t>THANK YOU!</a:t>
            </a:r>
          </a:p>
        </p:txBody>
      </p:sp>
    </p:spTree>
    <p:extLst>
      <p:ext uri="{BB962C8B-B14F-4D97-AF65-F5344CB8AC3E}">
        <p14:creationId xmlns:p14="http://schemas.microsoft.com/office/powerpoint/2010/main" val="3585158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D3C9C2-5CDE-46B0-B87F-AB06FD28F606}"/>
              </a:ext>
            </a:extLst>
          </p:cNvPr>
          <p:cNvSpPr>
            <a:spLocks noGrp="1"/>
          </p:cNvSpPr>
          <p:nvPr>
            <p:ph type="title"/>
          </p:nvPr>
        </p:nvSpPr>
        <p:spPr>
          <a:xfrm>
            <a:off x="1371599" y="294538"/>
            <a:ext cx="9895951" cy="1033669"/>
          </a:xfrm>
        </p:spPr>
        <p:txBody>
          <a:bodyPr>
            <a:normAutofit/>
          </a:bodyPr>
          <a:lstStyle/>
          <a:p>
            <a:r>
              <a:rPr lang="en-US" sz="3400" dirty="0">
                <a:solidFill>
                  <a:srgbClr val="FFFFFF"/>
                </a:solidFill>
                <a:latin typeface="Century Schoolbook" panose="02040604050505020304" pitchFamily="18" charset="0"/>
              </a:rPr>
              <a:t>Understanding Nevada Supreme Court’s Review of Alleged Misconduct</a:t>
            </a:r>
          </a:p>
        </p:txBody>
      </p:sp>
      <p:sp>
        <p:nvSpPr>
          <p:cNvPr id="3" name="Content Placeholder 2">
            <a:extLst>
              <a:ext uri="{FF2B5EF4-FFF2-40B4-BE49-F238E27FC236}">
                <a16:creationId xmlns:a16="http://schemas.microsoft.com/office/drawing/2014/main" id="{2426D256-9794-4E95-ADD6-960B0DFEBB83}"/>
              </a:ext>
            </a:extLst>
          </p:cNvPr>
          <p:cNvSpPr>
            <a:spLocks noGrp="1"/>
          </p:cNvSpPr>
          <p:nvPr>
            <p:ph idx="1"/>
          </p:nvPr>
        </p:nvSpPr>
        <p:spPr>
          <a:xfrm>
            <a:off x="204716" y="1597432"/>
            <a:ext cx="11987279" cy="5260568"/>
          </a:xfrm>
        </p:spPr>
        <p:txBody>
          <a:bodyPr anchor="ctr">
            <a:normAutofit fontScale="92500" lnSpcReduction="10000"/>
          </a:bodyPr>
          <a:lstStyle/>
          <a:p>
            <a:pPr marL="0" indent="0">
              <a:buNone/>
            </a:pPr>
            <a:endParaRPr lang="en-US" dirty="0">
              <a:latin typeface="Century Schoolbook" panose="02040604050505020304" pitchFamily="18" charset="0"/>
            </a:endParaRPr>
          </a:p>
          <a:p>
            <a:pPr marL="0" indent="0">
              <a:buNone/>
            </a:pPr>
            <a:endParaRPr lang="en-US" dirty="0">
              <a:latin typeface="Century Schoolbook" panose="02040604050505020304" pitchFamily="18" charset="0"/>
            </a:endParaRPr>
          </a:p>
          <a:p>
            <a:pPr marL="0" indent="0">
              <a:buNone/>
            </a:pPr>
            <a:r>
              <a:rPr lang="en-US" sz="3000" dirty="0">
                <a:latin typeface="Century Schoolbook" panose="02040604050505020304" pitchFamily="18" charset="0"/>
              </a:rPr>
              <a:t>Two steps:</a:t>
            </a:r>
          </a:p>
          <a:p>
            <a:pPr marL="0" indent="0">
              <a:buNone/>
            </a:pPr>
            <a:endParaRPr lang="en-US" sz="3000" dirty="0">
              <a:latin typeface="Century Schoolbook" panose="02040604050505020304" pitchFamily="18" charset="0"/>
            </a:endParaRPr>
          </a:p>
          <a:p>
            <a:pPr marL="971550" lvl="1" indent="-514350">
              <a:buAutoNum type="arabicParenR"/>
            </a:pPr>
            <a:r>
              <a:rPr lang="en-US" sz="3000" dirty="0">
                <a:latin typeface="Century Schoolbook" panose="02040604050505020304" pitchFamily="18" charset="0"/>
              </a:rPr>
              <a:t>Was the prosecutor’s conduct improper?</a:t>
            </a:r>
          </a:p>
          <a:p>
            <a:pPr marL="457200" lvl="1" indent="0">
              <a:buNone/>
            </a:pPr>
            <a:r>
              <a:rPr lang="en-US" sz="3000" dirty="0">
                <a:latin typeface="Century Schoolbook" panose="02040604050505020304" pitchFamily="18" charset="0"/>
              </a:rPr>
              <a:t>2) Is reversal warranted?</a:t>
            </a:r>
          </a:p>
          <a:p>
            <a:pPr marL="457200" lvl="1" indent="0">
              <a:buNone/>
            </a:pPr>
            <a:endParaRPr lang="en-US" sz="3000" dirty="0">
              <a:latin typeface="Century Schoolbook" panose="02040604050505020304" pitchFamily="18" charset="0"/>
            </a:endParaRPr>
          </a:p>
          <a:p>
            <a:pPr lvl="2"/>
            <a:r>
              <a:rPr lang="en-US" sz="3000" dirty="0">
                <a:latin typeface="Century Schoolbook" panose="02040604050505020304" pitchFamily="18" charset="0"/>
              </a:rPr>
              <a:t>Where there is </a:t>
            </a:r>
            <a:r>
              <a:rPr lang="en-US" sz="3000" b="1" dirty="0">
                <a:latin typeface="Century Schoolbook" panose="02040604050505020304" pitchFamily="18" charset="0"/>
              </a:rPr>
              <a:t>no objection</a:t>
            </a:r>
            <a:r>
              <a:rPr lang="en-US" sz="3000" dirty="0">
                <a:latin typeface="Century Schoolbook" panose="02040604050505020304" pitchFamily="18" charset="0"/>
              </a:rPr>
              <a:t>, the Court reviews for plain error affecting the defendant’s substantial rights, </a:t>
            </a:r>
            <a:r>
              <a:rPr lang="en-US" sz="3000" i="1" dirty="0">
                <a:latin typeface="Century Schoolbook" panose="02040604050505020304" pitchFamily="18" charset="0"/>
              </a:rPr>
              <a:t>unless</a:t>
            </a:r>
            <a:r>
              <a:rPr lang="en-US" sz="3000" dirty="0">
                <a:latin typeface="Century Schoolbook" panose="02040604050505020304" pitchFamily="18" charset="0"/>
              </a:rPr>
              <a:t> the error is one of constitutional dimension and defense objects.</a:t>
            </a:r>
          </a:p>
          <a:p>
            <a:pPr marL="914400" lvl="2" indent="0">
              <a:buNone/>
            </a:pPr>
            <a:endParaRPr lang="en-US" sz="3000" dirty="0">
              <a:latin typeface="Century Schoolbook" panose="02040604050505020304" pitchFamily="18" charset="0"/>
            </a:endParaRPr>
          </a:p>
          <a:p>
            <a:pPr lvl="2"/>
            <a:r>
              <a:rPr lang="en-US" sz="3000" dirty="0">
                <a:latin typeface="Century Schoolbook" panose="02040604050505020304" pitchFamily="18" charset="0"/>
              </a:rPr>
              <a:t>However, even misconduct not rising to plain error may result in a reversal under a </a:t>
            </a:r>
            <a:r>
              <a:rPr lang="en-US" sz="3000" b="1" dirty="0">
                <a:latin typeface="Century Schoolbook" panose="02040604050505020304" pitchFamily="18" charset="0"/>
              </a:rPr>
              <a:t>cumulative error analysis.</a:t>
            </a:r>
          </a:p>
          <a:p>
            <a:pPr lvl="2"/>
            <a:endParaRPr lang="en-US" sz="3000" dirty="0">
              <a:latin typeface="Century Schoolbook" panose="02040604050505020304" pitchFamily="18" charset="0"/>
            </a:endParaRPr>
          </a:p>
          <a:p>
            <a:pPr marL="914400" lvl="2" indent="0">
              <a:buNone/>
            </a:pPr>
            <a:endParaRPr lang="en-US" dirty="0"/>
          </a:p>
          <a:p>
            <a:pPr lvl="2"/>
            <a:endParaRPr lang="en-US" dirty="0"/>
          </a:p>
        </p:txBody>
      </p:sp>
    </p:spTree>
    <p:extLst>
      <p:ext uri="{BB962C8B-B14F-4D97-AF65-F5344CB8AC3E}">
        <p14:creationId xmlns:p14="http://schemas.microsoft.com/office/powerpoint/2010/main" val="72607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D3C9C2-5CDE-46B0-B87F-AB06FD28F606}"/>
              </a:ext>
            </a:extLst>
          </p:cNvPr>
          <p:cNvSpPr>
            <a:spLocks noGrp="1"/>
          </p:cNvSpPr>
          <p:nvPr>
            <p:ph type="title"/>
          </p:nvPr>
        </p:nvSpPr>
        <p:spPr>
          <a:xfrm>
            <a:off x="1371599" y="294538"/>
            <a:ext cx="9895951" cy="1033669"/>
          </a:xfrm>
        </p:spPr>
        <p:txBody>
          <a:bodyPr>
            <a:normAutofit/>
          </a:bodyPr>
          <a:lstStyle/>
          <a:p>
            <a:r>
              <a:rPr lang="en-US" sz="3400" dirty="0">
                <a:solidFill>
                  <a:srgbClr val="FFFFFF"/>
                </a:solidFill>
                <a:latin typeface="Century Schoolbook" panose="02040604050505020304" pitchFamily="18" charset="0"/>
              </a:rPr>
              <a:t>Understanding Nevada Supreme Court Review of  Alleged Misconduct</a:t>
            </a:r>
          </a:p>
        </p:txBody>
      </p:sp>
      <p:sp>
        <p:nvSpPr>
          <p:cNvPr id="3" name="Content Placeholder 2">
            <a:extLst>
              <a:ext uri="{FF2B5EF4-FFF2-40B4-BE49-F238E27FC236}">
                <a16:creationId xmlns:a16="http://schemas.microsoft.com/office/drawing/2014/main" id="{2426D256-9794-4E95-ADD6-960B0DFEBB83}"/>
              </a:ext>
            </a:extLst>
          </p:cNvPr>
          <p:cNvSpPr>
            <a:spLocks noGrp="1"/>
          </p:cNvSpPr>
          <p:nvPr>
            <p:ph idx="1"/>
          </p:nvPr>
        </p:nvSpPr>
        <p:spPr>
          <a:xfrm>
            <a:off x="1" y="1622744"/>
            <a:ext cx="12078268" cy="5235255"/>
          </a:xfrm>
        </p:spPr>
        <p:txBody>
          <a:bodyPr anchor="ctr">
            <a:normAutofit/>
          </a:bodyPr>
          <a:lstStyle/>
          <a:p>
            <a:pPr marL="914400" lvl="2" indent="0">
              <a:buNone/>
            </a:pPr>
            <a:endParaRPr lang="en-US" dirty="0"/>
          </a:p>
          <a:p>
            <a:pPr marL="914400" lvl="2" indent="0">
              <a:buNone/>
            </a:pPr>
            <a:r>
              <a:rPr lang="en-US" sz="2800" dirty="0">
                <a:latin typeface="Century Schoolbook" panose="02040604050505020304" pitchFamily="18" charset="0"/>
              </a:rPr>
              <a:t>Prosecutorial misconduct may be of </a:t>
            </a:r>
            <a:r>
              <a:rPr lang="en-US" sz="2800" b="1" dirty="0">
                <a:latin typeface="Century Schoolbook" panose="02040604050505020304" pitchFamily="18" charset="0"/>
              </a:rPr>
              <a:t>constitutional dimension</a:t>
            </a:r>
            <a:r>
              <a:rPr lang="en-US" sz="2800" dirty="0">
                <a:latin typeface="Century Schoolbook" panose="02040604050505020304" pitchFamily="18" charset="0"/>
              </a:rPr>
              <a:t> if involves </a:t>
            </a:r>
            <a:r>
              <a:rPr lang="en-US" sz="2800" b="1" dirty="0">
                <a:latin typeface="Century Schoolbook" panose="02040604050505020304" pitchFamily="18" charset="0"/>
              </a:rPr>
              <a:t>impermissible comment on the exercise of a specific constitutional right</a:t>
            </a:r>
            <a:r>
              <a:rPr lang="en-US" sz="2800" dirty="0">
                <a:latin typeface="Century Schoolbook" panose="02040604050505020304" pitchFamily="18" charset="0"/>
              </a:rPr>
              <a:t>, or if, in light of proceedings as a whole, so infected the trial with unfairness as to make the resulting conviction a denial of due process.  </a:t>
            </a:r>
          </a:p>
          <a:p>
            <a:pPr marL="914400" lvl="2" indent="0">
              <a:buNone/>
            </a:pPr>
            <a:endParaRPr lang="en-US" sz="2800" dirty="0">
              <a:latin typeface="Century Schoolbook" panose="02040604050505020304" pitchFamily="18" charset="0"/>
            </a:endParaRPr>
          </a:p>
          <a:p>
            <a:pPr marL="914400" lvl="2" indent="0">
              <a:buNone/>
            </a:pPr>
            <a:r>
              <a:rPr lang="en-US" sz="2800" dirty="0">
                <a:latin typeface="Century Schoolbook" panose="02040604050505020304" pitchFamily="18" charset="0"/>
              </a:rPr>
              <a:t>If the error is of constitutional dimension, and the defense objects, the </a:t>
            </a:r>
            <a:r>
              <a:rPr lang="en-US" sz="2800" b="1" dirty="0">
                <a:latin typeface="Century Schoolbook" panose="02040604050505020304" pitchFamily="18" charset="0"/>
              </a:rPr>
              <a:t>State must show beyond a reasonable doubt that the error did not contribute to a verdict</a:t>
            </a:r>
            <a:r>
              <a:rPr lang="en-US" sz="2800" dirty="0">
                <a:latin typeface="Century Schoolbook" panose="02040604050505020304" pitchFamily="18" charset="0"/>
              </a:rPr>
              <a:t>. Otherwise, plain error review applies.</a:t>
            </a:r>
          </a:p>
          <a:p>
            <a:pPr marL="914400" lvl="2" indent="0">
              <a:buNone/>
            </a:pPr>
            <a:endParaRPr lang="en-US" dirty="0"/>
          </a:p>
          <a:p>
            <a:pPr lvl="2"/>
            <a:endParaRPr lang="en-US" dirty="0"/>
          </a:p>
        </p:txBody>
      </p:sp>
    </p:spTree>
    <p:extLst>
      <p:ext uri="{BB962C8B-B14F-4D97-AF65-F5344CB8AC3E}">
        <p14:creationId xmlns:p14="http://schemas.microsoft.com/office/powerpoint/2010/main" val="183191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43BD167-6053-47ED-8174-7A8513B11661}"/>
              </a:ext>
            </a:extLst>
          </p:cNvPr>
          <p:cNvPicPr>
            <a:picLocks noGrp="1" noChangeAspect="1"/>
          </p:cNvPicPr>
          <p:nvPr>
            <p:ph idx="1"/>
          </p:nvPr>
        </p:nvPicPr>
        <p:blipFill rotWithShape="1">
          <a:blip r:embed="rId3">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1E492414-BD25-4857-9F41-25E0D15DA78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latin typeface="Century Schoolbook" panose="02040604050505020304" pitchFamily="18" charset="0"/>
              </a:rPr>
              <a:t>Examples of Prosecutorial Misconduct</a:t>
            </a:r>
          </a:p>
        </p:txBody>
      </p:sp>
    </p:spTree>
    <p:extLst>
      <p:ext uri="{BB962C8B-B14F-4D97-AF65-F5344CB8AC3E}">
        <p14:creationId xmlns:p14="http://schemas.microsoft.com/office/powerpoint/2010/main" val="176334347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US" sz="4000" dirty="0">
                <a:solidFill>
                  <a:srgbClr val="FFFFFF"/>
                </a:solidFill>
                <a:latin typeface="Century Schoolbook" panose="02040604050505020304" pitchFamily="18" charset="0"/>
              </a:rPr>
              <a:t>Avoid Golden Rule Arguments. </a:t>
            </a:r>
          </a:p>
        </p:txBody>
      </p:sp>
      <p:sp>
        <p:nvSpPr>
          <p:cNvPr id="3" name="Content Placeholder 2"/>
          <p:cNvSpPr>
            <a:spLocks noGrp="1"/>
          </p:cNvSpPr>
          <p:nvPr>
            <p:ph sz="quarter" idx="1"/>
          </p:nvPr>
        </p:nvSpPr>
        <p:spPr>
          <a:xfrm>
            <a:off x="1371599" y="1622744"/>
            <a:ext cx="9724031" cy="4940717"/>
          </a:xfrm>
        </p:spPr>
        <p:txBody>
          <a:bodyPr anchor="ctr">
            <a:normAutofit lnSpcReduction="10000"/>
          </a:bodyPr>
          <a:lstStyle/>
          <a:p>
            <a:pPr marL="0" indent="0">
              <a:buNone/>
            </a:pPr>
            <a:endParaRPr lang="en-US" sz="1900" dirty="0"/>
          </a:p>
          <a:p>
            <a:endParaRPr lang="en-US" sz="1900" dirty="0"/>
          </a:p>
          <a:p>
            <a:r>
              <a:rPr lang="en-US" b="1" dirty="0">
                <a:latin typeface="Century Schoolbook" panose="02040604050505020304" pitchFamily="18" charset="0"/>
              </a:rPr>
              <a:t>Don’t ask the jury to place themselves in the victim’s position, or in the victim’s shoes</a:t>
            </a:r>
            <a:r>
              <a:rPr lang="en-US" dirty="0">
                <a:latin typeface="Century Schoolbook" panose="02040604050505020304" pitchFamily="18" charset="0"/>
              </a:rPr>
              <a:t>. </a:t>
            </a:r>
          </a:p>
          <a:p>
            <a:pPr marL="0" indent="0">
              <a:buNone/>
            </a:pPr>
            <a:r>
              <a:rPr lang="en-US" i="1" dirty="0" err="1">
                <a:latin typeface="Century Schoolbook" panose="02040604050505020304" pitchFamily="18" charset="0"/>
              </a:rPr>
              <a:t>Lioce</a:t>
            </a:r>
            <a:r>
              <a:rPr lang="en-US" i="1" dirty="0">
                <a:latin typeface="Century Schoolbook" panose="02040604050505020304" pitchFamily="18" charset="0"/>
              </a:rPr>
              <a:t> v. Cohen</a:t>
            </a:r>
            <a:r>
              <a:rPr lang="en-US" dirty="0">
                <a:latin typeface="Century Schoolbook" panose="02040604050505020304" pitchFamily="18" charset="0"/>
              </a:rPr>
              <a:t>, 122, Nev. 1377 (2006); </a:t>
            </a:r>
            <a:r>
              <a:rPr lang="en-US" i="1" dirty="0">
                <a:latin typeface="Century Schoolbook" panose="02040604050505020304" pitchFamily="18" charset="0"/>
              </a:rPr>
              <a:t>McGuire v. State</a:t>
            </a:r>
            <a:r>
              <a:rPr lang="en-US" dirty="0">
                <a:latin typeface="Century Schoolbook" panose="02040604050505020304" pitchFamily="18" charset="0"/>
              </a:rPr>
              <a:t>, 100 Nev. 153, 157, 677 P.2d 1060, 1064 (1984).</a:t>
            </a:r>
          </a:p>
          <a:p>
            <a:endParaRPr lang="en-US" dirty="0">
              <a:latin typeface="Century Schoolbook" panose="02040604050505020304" pitchFamily="18" charset="0"/>
            </a:endParaRPr>
          </a:p>
          <a:p>
            <a:r>
              <a:rPr lang="en-US" dirty="0">
                <a:latin typeface="Century Schoolbook" panose="02040604050505020304" pitchFamily="18" charset="0"/>
              </a:rPr>
              <a:t> </a:t>
            </a:r>
            <a:r>
              <a:rPr lang="en-US" b="1" dirty="0">
                <a:latin typeface="Century Schoolbook" panose="02040604050505020304" pitchFamily="18" charset="0"/>
              </a:rPr>
              <a:t>Don’t ask the jury to imagine what the victim must have felt during or after the perpetration of the crime</a:t>
            </a:r>
            <a:r>
              <a:rPr lang="en-US" dirty="0">
                <a:latin typeface="Century Schoolbook" panose="02040604050505020304" pitchFamily="18" charset="0"/>
              </a:rPr>
              <a:t>.  </a:t>
            </a:r>
          </a:p>
          <a:p>
            <a:pPr marL="0" indent="0">
              <a:buNone/>
            </a:pPr>
            <a:r>
              <a:rPr lang="en-US" i="1" dirty="0">
                <a:latin typeface="Century Schoolbook" panose="02040604050505020304" pitchFamily="18" charset="0"/>
              </a:rPr>
              <a:t>Williams v. State</a:t>
            </a:r>
            <a:r>
              <a:rPr lang="en-US" dirty="0">
                <a:latin typeface="Century Schoolbook" panose="02040604050505020304" pitchFamily="18" charset="0"/>
              </a:rPr>
              <a:t>, 103 Nev. 106 (1987); </a:t>
            </a:r>
            <a:r>
              <a:rPr lang="en-US" i="1" dirty="0">
                <a:latin typeface="Century Schoolbook" panose="02040604050505020304" pitchFamily="18" charset="0"/>
              </a:rPr>
              <a:t>Quintana v. State</a:t>
            </a:r>
            <a:r>
              <a:rPr lang="en-US" dirty="0">
                <a:latin typeface="Century Schoolbook" panose="02040604050505020304" pitchFamily="18" charset="0"/>
              </a:rPr>
              <a:t>, 486 P.3d 724 (Table), 2021.</a:t>
            </a:r>
          </a:p>
          <a:p>
            <a:endParaRPr lang="en-US" dirty="0"/>
          </a:p>
          <a:p>
            <a:endParaRPr lang="en-US" dirty="0"/>
          </a:p>
          <a:p>
            <a:pPr lvl="1"/>
            <a:endParaRPr lang="en-US" sz="1900" i="1" dirty="0"/>
          </a:p>
        </p:txBody>
      </p:sp>
    </p:spTree>
    <p:extLst>
      <p:ext uri="{BB962C8B-B14F-4D97-AF65-F5344CB8AC3E}">
        <p14:creationId xmlns:p14="http://schemas.microsoft.com/office/powerpoint/2010/main" val="3240157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US" sz="4000" dirty="0">
                <a:solidFill>
                  <a:srgbClr val="FFFFFF"/>
                </a:solidFill>
                <a:latin typeface="Century Schoolbook" panose="02040604050505020304" pitchFamily="18" charset="0"/>
              </a:rPr>
              <a:t>Avoid Golden Rule Arguments. </a:t>
            </a:r>
          </a:p>
        </p:txBody>
      </p:sp>
      <p:sp>
        <p:nvSpPr>
          <p:cNvPr id="3" name="Content Placeholder 2"/>
          <p:cNvSpPr>
            <a:spLocks noGrp="1"/>
          </p:cNvSpPr>
          <p:nvPr>
            <p:ph sz="quarter" idx="1"/>
          </p:nvPr>
        </p:nvSpPr>
        <p:spPr>
          <a:xfrm>
            <a:off x="1371599" y="1757357"/>
            <a:ext cx="9724031" cy="4940717"/>
          </a:xfrm>
        </p:spPr>
        <p:txBody>
          <a:bodyPr anchor="ctr">
            <a:normAutofit fontScale="92500" lnSpcReduction="10000"/>
          </a:bodyPr>
          <a:lstStyle/>
          <a:p>
            <a:pPr marL="0" indent="0">
              <a:buNone/>
            </a:pPr>
            <a:endParaRPr lang="en-US" dirty="0">
              <a:latin typeface="Century Schoolbook" panose="02040604050505020304" pitchFamily="18" charset="0"/>
            </a:endParaRPr>
          </a:p>
          <a:p>
            <a:pPr marL="0" indent="0">
              <a:buNone/>
            </a:pPr>
            <a:r>
              <a:rPr lang="en-US" dirty="0">
                <a:latin typeface="Century Schoolbook" panose="02040604050505020304" pitchFamily="18" charset="0"/>
              </a:rPr>
              <a:t>“How embarrassing, first, to have to go through these acts, to have your father figure do these things to you.  Imagine just how dirty it makes you feel.”  </a:t>
            </a:r>
          </a:p>
          <a:p>
            <a:pPr marL="0" indent="0">
              <a:buNone/>
            </a:pPr>
            <a:r>
              <a:rPr lang="en-US" i="1" dirty="0">
                <a:latin typeface="Century Schoolbook" panose="02040604050505020304" pitchFamily="18" charset="0"/>
              </a:rPr>
              <a:t>Draw v. State</a:t>
            </a:r>
            <a:r>
              <a:rPr lang="en-US" dirty="0">
                <a:latin typeface="Century Schoolbook" panose="02040604050505020304" pitchFamily="18" charset="0"/>
              </a:rPr>
              <a:t>, 126 Nev. 706 (Table)(2010)</a:t>
            </a:r>
          </a:p>
          <a:p>
            <a:endParaRPr lang="en-US" dirty="0">
              <a:latin typeface="Century Schoolbook" panose="02040604050505020304" pitchFamily="18" charset="0"/>
            </a:endParaRPr>
          </a:p>
          <a:p>
            <a:pPr marL="0" indent="0">
              <a:buNone/>
            </a:pPr>
            <a:r>
              <a:rPr lang="en-US" dirty="0">
                <a:latin typeface="Century Schoolbook" panose="02040604050505020304" pitchFamily="18" charset="0"/>
              </a:rPr>
              <a:t>“He came in that house to load that shotgun and blow her away. It is that simple, and it's hard to talk about it in crude terms like that, ladies and gentlemen, and I will not tell you to put yourselves in Mrs. Jacobs' position looking down the barrels of this shotgun, because that would be improper.”</a:t>
            </a:r>
          </a:p>
          <a:p>
            <a:pPr marL="0" indent="0">
              <a:buNone/>
            </a:pPr>
            <a:r>
              <a:rPr lang="en-US" i="1" dirty="0">
                <a:latin typeface="Century Schoolbook" panose="02040604050505020304" pitchFamily="18" charset="0"/>
              </a:rPr>
              <a:t>Jacobs v. State</a:t>
            </a:r>
            <a:r>
              <a:rPr lang="en-US" dirty="0">
                <a:latin typeface="Century Schoolbook" panose="02040604050505020304" pitchFamily="18" charset="0"/>
              </a:rPr>
              <a:t>, 101 Nev. 356 (1985)</a:t>
            </a:r>
          </a:p>
          <a:p>
            <a:endParaRPr lang="en-US" dirty="0">
              <a:latin typeface="Century" panose="02040604050505020304" pitchFamily="18" charset="0"/>
            </a:endParaRPr>
          </a:p>
          <a:p>
            <a:pPr lvl="1"/>
            <a:endParaRPr lang="en-US" sz="1900" i="1" dirty="0"/>
          </a:p>
        </p:txBody>
      </p:sp>
    </p:spTree>
    <p:extLst>
      <p:ext uri="{BB962C8B-B14F-4D97-AF65-F5344CB8AC3E}">
        <p14:creationId xmlns:p14="http://schemas.microsoft.com/office/powerpoint/2010/main" val="3976170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2C1A0E-C73B-488D-8D2D-23E9B36D119B}"/>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latin typeface="Century Schoolbook" panose="02040604050505020304" pitchFamily="18" charset="0"/>
              </a:rPr>
              <a:t>Instead of Golden Rule Arguments</a:t>
            </a:r>
            <a:r>
              <a:rPr lang="en-US" sz="4000" dirty="0">
                <a:solidFill>
                  <a:srgbClr val="FFFFFF"/>
                </a:solidFill>
              </a:rPr>
              <a:t>:  </a:t>
            </a:r>
          </a:p>
        </p:txBody>
      </p:sp>
      <p:sp>
        <p:nvSpPr>
          <p:cNvPr id="3" name="Content Placeholder 2">
            <a:extLst>
              <a:ext uri="{FF2B5EF4-FFF2-40B4-BE49-F238E27FC236}">
                <a16:creationId xmlns:a16="http://schemas.microsoft.com/office/drawing/2014/main" id="{21D43905-DB69-4CBE-BC20-B89A5E6497FF}"/>
              </a:ext>
            </a:extLst>
          </p:cNvPr>
          <p:cNvSpPr>
            <a:spLocks noGrp="1"/>
          </p:cNvSpPr>
          <p:nvPr>
            <p:ph sz="quarter" idx="1"/>
          </p:nvPr>
        </p:nvSpPr>
        <p:spPr>
          <a:xfrm>
            <a:off x="4810259" y="10138"/>
            <a:ext cx="6555347" cy="6858000"/>
          </a:xfrm>
        </p:spPr>
        <p:txBody>
          <a:bodyPr anchor="ctr">
            <a:normAutofit lnSpcReduction="10000"/>
          </a:bodyPr>
          <a:lstStyle/>
          <a:p>
            <a:endParaRPr lang="en-US" dirty="0">
              <a:latin typeface="Century" panose="02040604050505020304" pitchFamily="18" charset="0"/>
            </a:endParaRPr>
          </a:p>
          <a:p>
            <a:endParaRPr lang="en-US" dirty="0">
              <a:latin typeface="Century" panose="02040604050505020304" pitchFamily="18" charset="0"/>
            </a:endParaRPr>
          </a:p>
          <a:p>
            <a:r>
              <a:rPr lang="en-US" dirty="0">
                <a:latin typeface="Century Schoolbook" panose="02040604050505020304" pitchFamily="18" charset="0"/>
              </a:rPr>
              <a:t>You can </a:t>
            </a:r>
            <a:r>
              <a:rPr lang="en-US" b="1" dirty="0">
                <a:latin typeface="Century Schoolbook" panose="02040604050505020304" pitchFamily="18" charset="0"/>
              </a:rPr>
              <a:t>discuss the embarrassing/traumatic aspects of what victim underwent </a:t>
            </a:r>
            <a:r>
              <a:rPr lang="en-US" dirty="0">
                <a:latin typeface="Century Schoolbook" panose="02040604050505020304" pitchFamily="18" charset="0"/>
              </a:rPr>
              <a:t>during investigation/trial in order to argue victim has no motivation to fabricate their story. </a:t>
            </a:r>
          </a:p>
          <a:p>
            <a:endParaRPr lang="en-US" dirty="0">
              <a:latin typeface="Century Schoolbook" panose="02040604050505020304" pitchFamily="18" charset="0"/>
            </a:endParaRPr>
          </a:p>
          <a:p>
            <a:r>
              <a:rPr lang="en-US" b="1" dirty="0">
                <a:latin typeface="Century Schoolbook" panose="02040604050505020304" pitchFamily="18" charset="0"/>
              </a:rPr>
              <a:t>Without using “you,” tell the victim’s story </a:t>
            </a:r>
            <a:r>
              <a:rPr lang="en-US" dirty="0">
                <a:latin typeface="Century Schoolbook" panose="02040604050505020304" pitchFamily="18" charset="0"/>
              </a:rPr>
              <a:t>in a compelling, vivid way that allows the jurors to understand what the victim endured.</a:t>
            </a:r>
          </a:p>
          <a:p>
            <a:pPr marL="0" indent="0">
              <a:buNone/>
            </a:pPr>
            <a:endParaRPr lang="en-US" u="sng" dirty="0">
              <a:latin typeface="Century Schoolbook" panose="02040604050505020304" pitchFamily="18" charset="0"/>
            </a:endParaRPr>
          </a:p>
          <a:p>
            <a:pPr marL="0" indent="0">
              <a:buNone/>
            </a:pPr>
            <a:r>
              <a:rPr lang="en-US" i="1" dirty="0">
                <a:latin typeface="Century Schoolbook" panose="02040604050505020304" pitchFamily="18" charset="0"/>
              </a:rPr>
              <a:t>Porter v. State</a:t>
            </a:r>
            <a:r>
              <a:rPr lang="en-US" dirty="0">
                <a:latin typeface="Century Schoolbook" panose="02040604050505020304" pitchFamily="18" charset="0"/>
              </a:rPr>
              <a:t>, 498 P.3d 773 (Table)(2021)</a:t>
            </a:r>
          </a:p>
          <a:p>
            <a:endParaRPr lang="en-US" dirty="0">
              <a:latin typeface="Century" panose="02040604050505020304" pitchFamily="18" charset="0"/>
            </a:endParaRPr>
          </a:p>
          <a:p>
            <a:pPr marL="0" indent="0">
              <a:buNone/>
            </a:pPr>
            <a:endParaRPr lang="en-US" dirty="0"/>
          </a:p>
          <a:p>
            <a:endParaRPr lang="en-US" dirty="0"/>
          </a:p>
          <a:p>
            <a:endParaRPr lang="en-US" sz="2000" dirty="0"/>
          </a:p>
        </p:txBody>
      </p:sp>
    </p:spTree>
    <p:extLst>
      <p:ext uri="{BB962C8B-B14F-4D97-AF65-F5344CB8AC3E}">
        <p14:creationId xmlns:p14="http://schemas.microsoft.com/office/powerpoint/2010/main" val="411407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3352</TotalTime>
  <Words>4960</Words>
  <Application>Microsoft Office PowerPoint</Application>
  <PresentationFormat>Widescreen</PresentationFormat>
  <Paragraphs>359</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Angsana New</vt:lpstr>
      <vt:lpstr>Arial</vt:lpstr>
      <vt:lpstr>Calibri</vt:lpstr>
      <vt:lpstr>Calibri Light</vt:lpstr>
      <vt:lpstr>Cambria Math</vt:lpstr>
      <vt:lpstr>Century</vt:lpstr>
      <vt:lpstr>Century Schoolbook</vt:lpstr>
      <vt:lpstr>Office Theme</vt:lpstr>
      <vt:lpstr>Do This, Not That: Protecting the Record At Trial</vt:lpstr>
      <vt:lpstr> </vt:lpstr>
      <vt:lpstr>PowerPoint Presentation</vt:lpstr>
      <vt:lpstr>Understanding Nevada Supreme Court’s Review of Alleged Misconduct</vt:lpstr>
      <vt:lpstr>Understanding Nevada Supreme Court Review of  Alleged Misconduct</vt:lpstr>
      <vt:lpstr>Examples of Prosecutorial Misconduct</vt:lpstr>
      <vt:lpstr>Avoid Golden Rule Arguments. </vt:lpstr>
      <vt:lpstr>Avoid Golden Rule Arguments. </vt:lpstr>
      <vt:lpstr>Instead of Golden Rule Arguments:  </vt:lpstr>
      <vt:lpstr>Accountability Arguments:</vt:lpstr>
      <vt:lpstr>Don’t Say Defendant or Defense Witness Is Lying. </vt:lpstr>
      <vt:lpstr>Don’t Say Defendant or Defense Witness Is Lying. </vt:lpstr>
      <vt:lpstr>Instead of Calling Defendant a Liar:</vt:lpstr>
      <vt:lpstr>Avoid “Holiday” Arguments.</vt:lpstr>
      <vt:lpstr>Don’t Comment Directly or Indirectly On Post-Arrest Silence/Failure to Testify:</vt:lpstr>
      <vt:lpstr>Don’t Comment Directly or Indirectly On Post-Arrest Silence/Failure to Testify:</vt:lpstr>
      <vt:lpstr>Don’t Comment Directly or Indirectly On Post-Arrest Silence/Failure to Testify:</vt:lpstr>
      <vt:lpstr>Don’t Comment Directly or Indirectly On Post-Arrest Silence/Failure to Testify:</vt:lpstr>
      <vt:lpstr>Don’t Comment Directly or Indirectly On Post-Arrest Silence/Failure to Testify:</vt:lpstr>
      <vt:lpstr>Don’t Comment Directly or Indirectly On Post-Arrest Silence/Failure to Testify:</vt:lpstr>
      <vt:lpstr>Avoid Injecting Personal Opinions  Regarding Guilt </vt:lpstr>
      <vt:lpstr>Don’t disparage legitimate defense tactics or belittle defense counsel. </vt:lpstr>
      <vt:lpstr>Don’t disparage legitimate defense tactics or belittle defense counsel. </vt:lpstr>
      <vt:lpstr>Don’t vouch for the credibility of your witnesses.</vt:lpstr>
      <vt:lpstr>Don’t vouch for the credibility of your witnesses.</vt:lpstr>
      <vt:lpstr>Avoid Burden Shifting:</vt:lpstr>
      <vt:lpstr>Don’t Quantify or Analogize Reasonable Doubt:</vt:lpstr>
      <vt:lpstr>Don’t Quantify or Analogize Reasonable Doubt:</vt:lpstr>
      <vt:lpstr>Presumption of Innocence</vt:lpstr>
      <vt:lpstr>Be Careful With PowerPoint. </vt:lpstr>
      <vt:lpstr>Be Careful With PowerPoint. </vt:lpstr>
      <vt:lpstr>Be Careful With PowerPoint. </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Noble, Jennifer</dc:creator>
  <cp:lastModifiedBy>Noble, Jennifer</cp:lastModifiedBy>
  <cp:revision>3</cp:revision>
  <dcterms:created xsi:type="dcterms:W3CDTF">2022-05-05T23:34:24Z</dcterms:created>
  <dcterms:modified xsi:type="dcterms:W3CDTF">2022-05-09T15:53:46Z</dcterms:modified>
</cp:coreProperties>
</file>